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6" r:id="rId2"/>
    <p:sldId id="303" r:id="rId3"/>
    <p:sldId id="332" r:id="rId4"/>
    <p:sldId id="345" r:id="rId5"/>
    <p:sldId id="336" r:id="rId6"/>
    <p:sldId id="335" r:id="rId7"/>
    <p:sldId id="337" r:id="rId8"/>
    <p:sldId id="308" r:id="rId9"/>
    <p:sldId id="289" r:id="rId10"/>
    <p:sldId id="292" r:id="rId11"/>
    <p:sldId id="305" r:id="rId12"/>
    <p:sldId id="294" r:id="rId13"/>
    <p:sldId id="339" r:id="rId14"/>
    <p:sldId id="340" r:id="rId15"/>
    <p:sldId id="341" r:id="rId16"/>
    <p:sldId id="342" r:id="rId17"/>
    <p:sldId id="343" r:id="rId18"/>
    <p:sldId id="330" r:id="rId19"/>
    <p:sldId id="34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4" autoAdjust="0"/>
    <p:restoredTop sz="94660"/>
  </p:normalViewPr>
  <p:slideViewPr>
    <p:cSldViewPr snapToGrid="0">
      <p:cViewPr>
        <p:scale>
          <a:sx n="100" d="100"/>
          <a:sy n="100" d="100"/>
        </p:scale>
        <p:origin x="816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CE7DF-90BA-4BF2-A6C8-09C49A14D2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1EE1BC-EFF4-453A-AD6C-D9211068D8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0070C1-2140-4A7D-A985-B137078A7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95487-45AB-48CC-9E58-5A6D374F3F65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BE538B-F702-4677-9CC1-BDF562784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8DCE8-96BE-495C-B40B-84393E6C5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7021-9270-4B59-8FB9-1B042CC4EC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4989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8D4A2-C837-485A-B4B7-CE03486CE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81CE1E-A3C8-4EA2-83F0-E1673DB3E3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FDC79C-A5BB-469E-965E-5339C9801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95487-45AB-48CC-9E58-5A6D374F3F65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264361-0D66-4DBE-AA94-BCCE64677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89B95F-A9E0-42BC-B8E5-A4F022FAF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7021-9270-4B59-8FB9-1B042CC4EC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4215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C1B773-B875-4C25-ADBC-2EDB349E43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E9D08A-7370-461E-860C-0227D434F3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CEA7A5-9632-4710-8F45-AC3C36709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95487-45AB-48CC-9E58-5A6D374F3F65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CD4608-5E7C-4368-B481-A02C5C94D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E96780-DE79-43F0-B371-BD281DAFC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7021-9270-4B59-8FB9-1B042CC4EC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155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91661-5FAF-4116-BF86-0345C1D16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B8D14-1113-4F99-BE8A-31F28702E6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0C104D-7AC1-472A-859C-CAA23C448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95487-45AB-48CC-9E58-5A6D374F3F65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3F7651-8608-47B3-B75B-8C831BA25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41EAF7-ED3D-4A52-B25A-93416980D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7021-9270-4B59-8FB9-1B042CC4EC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733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45E1D-50F4-4FD9-92F0-B9C7C1958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2E654F-1912-4A2F-9CE0-104AB24D57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091F98-2A6E-4725-81D3-085EAF61A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95487-45AB-48CC-9E58-5A6D374F3F65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8DB655-B346-4EDB-845F-B8D1E3001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7194F0-B57D-481F-B086-823A0E7FB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7021-9270-4B59-8FB9-1B042CC4EC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611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2D97A-FEC4-4B89-87E3-89C476CA9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59798E-C560-4D76-ADD2-A97AE9C0D7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983350-B65F-4F56-9901-8851FF26CE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65DFCB-5B1B-41B2-B49C-D429222D1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95487-45AB-48CC-9E58-5A6D374F3F65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000ABE-6C97-437B-BA3C-819AE28FD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6F49FB-AF43-49A7-A984-E64DFDDE0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7021-9270-4B59-8FB9-1B042CC4EC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8960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50102-4A81-4C22-B09F-DAA7D45AB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E258E2-457E-4F4E-AD1C-AEA22E5DB2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4ECC88-9F91-4B0F-B105-1D5989BCE4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FF7D6A-1C56-4F0B-BF7F-0A0CB44E7E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65561A-7C75-492A-8197-F5774F1E46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DB42D4-0A80-4BBD-9054-F637B0FBC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95487-45AB-48CC-9E58-5A6D374F3F65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7B3254-D658-445E-A770-7A12E965A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85A0B7-73CA-4987-9368-E1DDF3485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7021-9270-4B59-8FB9-1B042CC4EC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285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76560-93F5-4507-8824-6FD091184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B608EA-7A9B-4CA9-BA1C-92F495D50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95487-45AB-48CC-9E58-5A6D374F3F65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7FD9CF-B30B-42E0-A086-B65354A6A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D8CCF4-06AE-433A-BE9F-7FA665AF5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7021-9270-4B59-8FB9-1B042CC4EC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2999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BCB773-6B73-4AE4-B67F-788428879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95487-45AB-48CC-9E58-5A6D374F3F65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34E666-6C9A-4070-A141-ABAEDC4E4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F88BD7-91FB-4C46-AFF8-CE55E85C9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7021-9270-4B59-8FB9-1B042CC4EC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348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A56FC-AE8F-42DF-8502-06E82BDE1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FB5606-1DC7-43F3-B20C-25F5755DD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332EA4-C3DC-497B-86C3-1C0B8D63D0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C658BF-91EC-49BF-AA77-30773E935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95487-45AB-48CC-9E58-5A6D374F3F65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5BEE29-FD7B-4903-BF73-29B326908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1966A8-20DB-4F7E-B07A-9FBB76203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7021-9270-4B59-8FB9-1B042CC4EC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8037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FB94B-3EC0-4D31-970E-E0CA5AB43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8F6821-5637-46FC-BA3D-560BE44048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62AEA4-D520-49E1-88B5-9822DD5889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1273E9-4CAE-4E65-B7F8-A0E670E8E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95487-45AB-48CC-9E58-5A6D374F3F65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0668A3-5EA1-437F-A3B3-9C465C3F8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11D50B-AF39-497E-9E8A-7F409FCE4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7021-9270-4B59-8FB9-1B042CC4EC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081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F9D5C4-44D1-4DAA-B7B2-8140286AD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62057A-3CE6-4F97-8B22-F642BF9A7A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D7F0A0-9DCE-465D-BBF6-F8BDD32E9D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95487-45AB-48CC-9E58-5A6D374F3F65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D37BC4-B02F-427F-91DF-122E63ADAF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8A121-5B30-4388-912C-40EFEE5023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27021-9270-4B59-8FB9-1B042CC4EC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698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8D691-1458-438E-A188-88A5143F27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3600"/>
              <a:t>202</a:t>
            </a:r>
            <a:r>
              <a:rPr lang="en-US" altLang="zh-CN" sz="3600"/>
              <a:t>1</a:t>
            </a:r>
            <a:r>
              <a:rPr lang="en-GB" sz="3600"/>
              <a:t>.</a:t>
            </a:r>
            <a:r>
              <a:rPr lang="en-US" altLang="zh-CN" sz="3600"/>
              <a:t>0</a:t>
            </a:r>
            <a:r>
              <a:rPr lang="en-GB" sz="3600"/>
              <a:t>1.1</a:t>
            </a:r>
            <a:r>
              <a:rPr lang="en-US" altLang="zh-CN" sz="3600"/>
              <a:t>4</a:t>
            </a:r>
            <a:endParaRPr lang="en-GB" sz="3600"/>
          </a:p>
        </p:txBody>
      </p:sp>
    </p:spTree>
    <p:extLst>
      <p:ext uri="{BB962C8B-B14F-4D97-AF65-F5344CB8AC3E}">
        <p14:creationId xmlns:p14="http://schemas.microsoft.com/office/powerpoint/2010/main" val="2186569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667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en-GB" altLang="zh-CN" sz="28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 Thessalonians  </a:t>
            </a:r>
            <a:r>
              <a:rPr lang="en-US" altLang="zh-CN" sz="2800" b="1" kern="1400" spc="-50">
                <a:solidFill>
                  <a:srgbClr val="C00000"/>
                </a:solidFill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2:7</a:t>
            </a:r>
            <a:r>
              <a:rPr lang="en-US" altLang="zh-CN" sz="28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zh-CN" sz="28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帖撒罗尼迦后</a:t>
            </a:r>
            <a:r>
              <a:rPr lang="zh-CN" sz="28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书</a:t>
            </a:r>
            <a:r>
              <a:rPr lang="en-US" altLang="zh-CN" sz="28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kern="1400" spc="-50">
                <a:solidFill>
                  <a:srgbClr val="C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2:7</a:t>
            </a:r>
            <a:endParaRPr lang="en-GB" sz="2800" b="1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8993" y="1034716"/>
            <a:ext cx="9944888" cy="5142247"/>
          </a:xfrm>
        </p:spPr>
        <p:txBody>
          <a:bodyPr>
            <a:normAutofit/>
          </a:bodyPr>
          <a:lstStyle/>
          <a:p>
            <a:pPr marL="0" indent="0">
              <a:lnSpc>
                <a:spcPts val="5000"/>
              </a:lnSpc>
              <a:buNone/>
            </a:pP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你们知道，现在那拦住的是什么，使他时辰到了就显露。因为那不法的奥秘已经发作；</a:t>
            </a:r>
            <a:r>
              <a:rPr lang="zh-CN" altLang="en-US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只是现在有那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拦住的，等到他</a:t>
            </a:r>
            <a:r>
              <a:rPr lang="zh-CN" b="1">
                <a:solidFill>
                  <a:srgbClr val="C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不再挡路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，那时，那不法者就要出现</a:t>
            </a:r>
            <a:r>
              <a:rPr lang="en-GB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……</a:t>
            </a:r>
          </a:p>
          <a:p>
            <a:pPr marL="0" indent="0">
              <a:buNone/>
            </a:pPr>
            <a:endParaRPr lang="en-GB"/>
          </a:p>
          <a:p>
            <a:pPr marL="0" indent="0">
              <a:lnSpc>
                <a:spcPts val="4000"/>
              </a:lnSpc>
              <a:buNone/>
            </a:pPr>
            <a:r>
              <a:rPr lang="en-US" altLang="zh-CN" b="0" i="0" u="none" strike="noStrike" baseline="30000">
                <a:latin typeface="Calibri" panose="020F0502020204030204" pitchFamily="34" charset="0"/>
              </a:rPr>
              <a:t>6  </a:t>
            </a:r>
            <a:r>
              <a:rPr lang="en-GB" b="0" i="0" u="none" strike="noStrike" baseline="0">
                <a:latin typeface="Calibri" panose="020F0502020204030204" pitchFamily="34" charset="0"/>
              </a:rPr>
              <a:t>And now you know what is restraining, that he may be revealed in his time. </a:t>
            </a:r>
            <a:r>
              <a:rPr lang="en-GB" b="0" i="0" u="none" strike="noStrike" baseline="30000">
                <a:latin typeface="Calibri" panose="020F0502020204030204" pitchFamily="34" charset="0"/>
              </a:rPr>
              <a:t>7</a:t>
            </a:r>
            <a:r>
              <a:rPr lang="en-GB" b="0" i="0" u="none" strike="noStrike" baseline="0">
                <a:latin typeface="Calibri" panose="020F0502020204030204" pitchFamily="34" charset="0"/>
              </a:rPr>
              <a:t>  For the mystery of lawlessness is already at work.  But the one who restrains is to do so only for the present, until he is </a:t>
            </a:r>
            <a:r>
              <a:rPr lang="en-GB" b="1" i="0" u="none" strike="noStrike" baseline="0">
                <a:solidFill>
                  <a:srgbClr val="C00000"/>
                </a:solidFill>
                <a:latin typeface="Calibri" panose="020F0502020204030204" pitchFamily="34" charset="0"/>
              </a:rPr>
              <a:t>removed from the scene</a:t>
            </a:r>
            <a:r>
              <a:rPr lang="en-GB" b="0" i="0" u="none" strike="noStrike" baseline="0">
                <a:latin typeface="Calibri" panose="020F0502020204030204" pitchFamily="34" charset="0"/>
              </a:rPr>
              <a:t>.  </a:t>
            </a:r>
            <a:r>
              <a:rPr lang="en-GB" b="0" i="0" u="none" strike="noStrike" baseline="30000">
                <a:latin typeface="Calibri" panose="020F0502020204030204" pitchFamily="34" charset="0"/>
              </a:rPr>
              <a:t>8</a:t>
            </a:r>
            <a:r>
              <a:rPr lang="en-GB" b="0" i="0" u="none" strike="noStrike" baseline="0">
                <a:latin typeface="Calibri" panose="020F0502020204030204" pitchFamily="34" charset="0"/>
              </a:rPr>
              <a:t> And then the lawless one will be revealed</a:t>
            </a:r>
            <a:r>
              <a:rPr lang="en-US" altLang="zh-CN" b="0" i="0" u="none" strike="noStrike" baseline="0">
                <a:latin typeface="Calibri" panose="020F0502020204030204" pitchFamily="34" charset="0"/>
              </a:rPr>
              <a:t>…</a:t>
            </a:r>
            <a:r>
              <a:rPr lang="en-GB" b="0" i="0" u="none" strike="noStrike" baseline="0">
                <a:latin typeface="Calibri" panose="020F0502020204030204" pitchFamily="34" charset="0"/>
              </a:rPr>
              <a:t> 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87510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8AC72-5E77-4B1D-A729-EE332CCAD4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0575" y="665163"/>
            <a:ext cx="10553700" cy="3506393"/>
          </a:xfrm>
        </p:spPr>
        <p:txBody>
          <a:bodyPr>
            <a:normAutofit/>
          </a:bodyPr>
          <a:lstStyle/>
          <a:p>
            <a:pPr>
              <a:lnSpc>
                <a:spcPts val="5000"/>
              </a:lnSpc>
            </a:pPr>
            <a:r>
              <a:rPr lang="el-GR" sz="3600" b="0" i="0" u="none" strike="noStrike" baseline="0">
                <a:latin typeface="Segoe UI Semilight" panose="020B0402040204020203" pitchFamily="34" charset="0"/>
              </a:rPr>
              <a:t> ἐκ μέσου</a:t>
            </a:r>
            <a:br>
              <a:rPr lang="en-US" sz="3600" b="0" i="0" u="none" strike="noStrike" baseline="0">
                <a:latin typeface="Segoe UI Semilight" panose="020B0402040204020203" pitchFamily="34" charset="0"/>
              </a:rPr>
            </a:br>
            <a:br>
              <a:rPr lang="en-US" altLang="zh-CN" sz="360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US" altLang="zh-CN" sz="3200">
                <a:latin typeface="SimSun" panose="02010600030101010101" pitchFamily="2" charset="-122"/>
                <a:ea typeface="SimSun" panose="02010600030101010101" pitchFamily="2" charset="-122"/>
              </a:rPr>
              <a:t>“</a:t>
            </a:r>
            <a:r>
              <a:rPr lang="zh-CN" altLang="en-US" sz="3200" b="1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从中间出来</a:t>
            </a:r>
            <a:r>
              <a:rPr lang="en-US" altLang="zh-CN" sz="3200">
                <a:latin typeface="SimSun" panose="02010600030101010101" pitchFamily="2" charset="-122"/>
                <a:ea typeface="SimSun" panose="02010600030101010101" pitchFamily="2" charset="-122"/>
              </a:rPr>
              <a:t>”</a:t>
            </a:r>
            <a:r>
              <a:rPr lang="zh-CN" altLang="en-US" sz="3200">
                <a:latin typeface="SimSun" panose="02010600030101010101" pitchFamily="2" charset="-122"/>
                <a:ea typeface="SimSun" panose="02010600030101010101" pitchFamily="2" charset="-122"/>
              </a:rPr>
              <a:t>？“不再</a:t>
            </a:r>
            <a:r>
              <a:rPr lang="zh-CN" altLang="en-US" sz="3200" b="1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挡路</a:t>
            </a:r>
            <a:r>
              <a:rPr lang="zh-CN" altLang="en-US" sz="3200">
                <a:latin typeface="SimSun" panose="02010600030101010101" pitchFamily="2" charset="-122"/>
                <a:ea typeface="SimSun" panose="02010600030101010101" pitchFamily="2" charset="-122"/>
              </a:rPr>
              <a:t>”？</a:t>
            </a:r>
            <a:br>
              <a:rPr lang="en-GB" altLang="zh-CN" sz="320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GB" altLang="zh-CN" sz="3200">
                <a:ea typeface="SimSun" panose="02010600030101010101" pitchFamily="2" charset="-122"/>
              </a:rPr>
              <a:t>“come out from… midst” ?   Or “removed from the scene” ? </a:t>
            </a:r>
            <a:endParaRPr lang="en-GB" sz="3600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950513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667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en-GB" altLang="zh-CN" sz="2800" b="1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 Corinthians 6</a:t>
            </a:r>
            <a:r>
              <a:rPr lang="en-US" altLang="zh-CN" sz="2800" b="1" kern="1400" spc="-5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:17</a:t>
            </a:r>
            <a:r>
              <a:rPr lang="en-US" altLang="zh-CN" sz="2800" b="1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zh-CN" altLang="en-US" sz="2800" b="1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林后</a:t>
            </a:r>
            <a:r>
              <a:rPr lang="en-US" altLang="zh-CN" sz="2800" b="1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6:17</a:t>
            </a:r>
            <a:endParaRPr lang="en-GB" sz="2800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4716"/>
            <a:ext cx="10515600" cy="5142247"/>
          </a:xfrm>
        </p:spPr>
        <p:txBody>
          <a:bodyPr>
            <a:normAutofit/>
          </a:bodyPr>
          <a:lstStyle/>
          <a:p>
            <a:pPr marL="0" indent="0">
              <a:lnSpc>
                <a:spcPts val="5000"/>
              </a:lnSpc>
              <a:buNone/>
            </a:pPr>
            <a:r>
              <a:rPr lang="en-US" altLang="zh-CN" b="0" i="0" u="none" strike="noStrike" baseline="30000">
                <a:latin typeface="Calibri" panose="020F0502020204030204" pitchFamily="34" charset="0"/>
              </a:rPr>
              <a:t>17 </a:t>
            </a:r>
            <a:r>
              <a:rPr lang="zh-CN" altLang="en-US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所以，主说：你们要赶快</a:t>
            </a:r>
            <a:r>
              <a:rPr lang="zh-CN" altLang="en-US" b="1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从</a:t>
            </a:r>
            <a:r>
              <a:rPr lang="zh-CN" altLang="en-US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他们</a:t>
            </a:r>
            <a:r>
              <a:rPr lang="zh-CN" altLang="en-US" b="1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中间出来</a:t>
            </a:r>
            <a:r>
              <a:rPr lang="zh-CN" altLang="en-US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，与他们分开，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不洁之物不可触摸；我就欢迎你们，</a:t>
            </a:r>
            <a:r>
              <a:rPr lang="en-US" altLang="zh-CN" b="0" i="0" u="none" strike="noStrike" baseline="30000">
                <a:latin typeface="Calibri" panose="020F0502020204030204" pitchFamily="34" charset="0"/>
              </a:rPr>
              <a:t>18  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就作你们的父，收你们作我的儿女。这是全能的主说的。</a:t>
            </a:r>
            <a:endParaRPr lang="en-GB" altLang="zh-CN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indent="0">
              <a:lnSpc>
                <a:spcPts val="5000"/>
              </a:lnSpc>
              <a:buNone/>
            </a:pPr>
            <a:endParaRPr lang="en-GB"/>
          </a:p>
          <a:p>
            <a:pPr marL="0" indent="0">
              <a:lnSpc>
                <a:spcPts val="4000"/>
              </a:lnSpc>
              <a:buNone/>
            </a:pPr>
            <a:r>
              <a:rPr lang="en-US" altLang="zh-CN" b="0" i="0" u="none" strike="noStrike" baseline="30000">
                <a:latin typeface="Calibri" panose="020F0502020204030204" pitchFamily="34" charset="0"/>
              </a:rPr>
              <a:t>17  </a:t>
            </a:r>
            <a:r>
              <a:rPr lang="en-GB" b="0" i="0" u="none" strike="noStrike" baseline="0">
                <a:latin typeface="Calibri" panose="020F0502020204030204" pitchFamily="34" charset="0"/>
              </a:rPr>
              <a:t>“</a:t>
            </a:r>
            <a:r>
              <a:rPr lang="en-GB" altLang="zh-CN">
                <a:latin typeface="Calibri" panose="020F0502020204030204" pitchFamily="34" charset="0"/>
              </a:rPr>
              <a:t>T</a:t>
            </a:r>
            <a:r>
              <a:rPr lang="en-GB" b="0" i="0" u="none" strike="noStrike" baseline="0">
                <a:latin typeface="Calibri" panose="020F0502020204030204" pitchFamily="34" charset="0"/>
              </a:rPr>
              <a:t>herefore, </a:t>
            </a:r>
            <a:r>
              <a:rPr lang="en-GB" b="1" i="0" u="none" strike="noStrike" baseline="0">
                <a:solidFill>
                  <a:srgbClr val="C00000"/>
                </a:solidFill>
                <a:latin typeface="Calibri" panose="020F0502020204030204" pitchFamily="34" charset="0"/>
              </a:rPr>
              <a:t>come forth from </a:t>
            </a:r>
            <a:r>
              <a:rPr lang="en-GB" b="0" i="0" u="none" strike="noStrike" baseline="0">
                <a:latin typeface="Calibri" panose="020F0502020204030204" pitchFamily="34" charset="0"/>
              </a:rPr>
              <a:t>them and be separate”, says the Lord, “and touch nothing unclean; then I will receive you, </a:t>
            </a:r>
            <a:r>
              <a:rPr lang="en-US" altLang="zh-CN" b="0" i="0" u="none" strike="noStrike" baseline="30000">
                <a:latin typeface="Calibri" panose="020F0502020204030204" pitchFamily="34" charset="0"/>
              </a:rPr>
              <a:t>18 </a:t>
            </a:r>
            <a:r>
              <a:rPr lang="en-GB" b="0" i="0" u="none" strike="noStrike" baseline="0">
                <a:latin typeface="Calibri" panose="020F0502020204030204" pitchFamily="34" charset="0"/>
              </a:rPr>
              <a:t>and I will be a father to you, and you shall be sons and daughters to me”, says the Lord Almighty.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2718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en-GB" altLang="zh-CN" sz="24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 Thessalonians  </a:t>
            </a:r>
            <a:r>
              <a:rPr lang="en-US" altLang="zh-CN" sz="2400" kern="1400" spc="-5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2:</a:t>
            </a:r>
            <a:r>
              <a:rPr lang="en-US" altLang="zh-CN" sz="2400" kern="1400" spc="-50">
                <a:ea typeface="SimSun" panose="02010600030101010101" pitchFamily="2" charset="-122"/>
                <a:cs typeface="Times New Roman" panose="02020603050405020304" pitchFamily="18" charset="0"/>
              </a:rPr>
              <a:t>6-8    </a:t>
            </a:r>
            <a:r>
              <a:rPr lang="zh-CN" sz="24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帖撒罗尼迦后</a:t>
            </a:r>
            <a:r>
              <a:rPr lang="zh-CN" sz="24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书</a:t>
            </a:r>
            <a:r>
              <a:rPr lang="en-US" altLang="zh-CN" sz="24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4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2:</a:t>
            </a:r>
            <a:r>
              <a:rPr lang="en-US" altLang="zh-CN" sz="24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6-8</a:t>
            </a:r>
            <a:endParaRPr lang="en-GB" sz="24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244" y="663240"/>
            <a:ext cx="10951581" cy="5928059"/>
          </a:xfrm>
        </p:spPr>
        <p:txBody>
          <a:bodyPr>
            <a:normAutofit/>
          </a:bodyPr>
          <a:lstStyle/>
          <a:p>
            <a:pPr marL="0" indent="0">
              <a:lnSpc>
                <a:spcPts val="5000"/>
              </a:lnSpc>
              <a:buNone/>
            </a:pP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你们知道，现在</a:t>
            </a:r>
            <a:r>
              <a:rPr lang="zh-CN" altLang="en-US" b="1">
                <a:solidFill>
                  <a:srgbClr val="C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那拦住的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是什么事，使他时辰到了就显露</a:t>
            </a:r>
            <a:r>
              <a:rPr lang="zh-CN" altLang="en-US" sz="16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 sz="16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6</a:t>
            </a:r>
            <a:r>
              <a:rPr lang="zh-CN" altLang="en-US" sz="16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。因为，这不法之奥秘已经发作，</a:t>
            </a:r>
            <a:r>
              <a:rPr lang="zh-CN" altLang="en-US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只是现在有那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拦住的，等到他</a:t>
            </a:r>
            <a:r>
              <a:rPr lang="zh-CN" b="1">
                <a:solidFill>
                  <a:srgbClr val="C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不再挡路</a:t>
            </a:r>
            <a:r>
              <a:rPr lang="zh-CN" alt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7</a:t>
            </a:r>
            <a:r>
              <a:rPr lang="zh-CN" alt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，那时，那不法者就要出现</a:t>
            </a:r>
            <a:r>
              <a:rPr lang="zh-CN" alt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8a</a:t>
            </a:r>
            <a:r>
              <a:rPr lang="zh-CN" alt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r>
              <a:rPr lang="en-US" altLang="zh-CN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——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而主</a:t>
            </a:r>
            <a:r>
              <a:rPr lang="en-GB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… 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必凭他的再临显现，把他消灭。</a:t>
            </a:r>
            <a:endParaRPr lang="en-GB" altLang="zh-CN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indent="0">
              <a:lnSpc>
                <a:spcPts val="4000"/>
              </a:lnSpc>
              <a:buNone/>
            </a:pPr>
            <a:r>
              <a:rPr lang="en-US" altLang="zh-CN" i="0" u="none" strike="noStrike" baseline="30000">
                <a:latin typeface="Calibri" panose="020F0502020204030204" pitchFamily="34" charset="0"/>
              </a:rPr>
              <a:t>6  </a:t>
            </a:r>
            <a:r>
              <a:rPr lang="en-GB" i="0" u="none" strike="noStrike" baseline="0">
                <a:latin typeface="Calibri" panose="020F0502020204030204" pitchFamily="34" charset="0"/>
              </a:rPr>
              <a:t>And now you know </a:t>
            </a:r>
            <a:r>
              <a:rPr lang="en-GB" i="0" u="none" strike="noStrike" baseline="0">
                <a:solidFill>
                  <a:srgbClr val="C00000"/>
                </a:solidFill>
                <a:latin typeface="Calibri" panose="020F0502020204030204" pitchFamily="34" charset="0"/>
              </a:rPr>
              <a:t>what is restraining</a:t>
            </a:r>
            <a:r>
              <a:rPr lang="en-GB" i="0" u="none" strike="noStrike" baseline="0">
                <a:latin typeface="Calibri" panose="020F0502020204030204" pitchFamily="34" charset="0"/>
              </a:rPr>
              <a:t>, that he may be revealed in his time. </a:t>
            </a:r>
            <a:r>
              <a:rPr lang="en-GB" i="0" u="none" strike="noStrike" baseline="30000">
                <a:latin typeface="Calibri" panose="020F0502020204030204" pitchFamily="34" charset="0"/>
              </a:rPr>
              <a:t>7</a:t>
            </a:r>
            <a:r>
              <a:rPr lang="en-GB" i="0" u="none" strike="noStrike" baseline="0">
                <a:latin typeface="Calibri" panose="020F0502020204030204" pitchFamily="34" charset="0"/>
              </a:rPr>
              <a:t>  For the mystery of lawlessness is already at work.  But the one who restrains is to do so only for the present, </a:t>
            </a:r>
            <a:r>
              <a:rPr lang="en-GB" i="0" u="none" strike="noStrike" baseline="0">
                <a:solidFill>
                  <a:srgbClr val="C00000"/>
                </a:solidFill>
                <a:latin typeface="Calibri" panose="020F0502020204030204" pitchFamily="34" charset="0"/>
              </a:rPr>
              <a:t>until he is removed from the scene</a:t>
            </a:r>
            <a:r>
              <a:rPr lang="en-GB" i="0" u="none" strike="noStrike" baseline="0">
                <a:latin typeface="Calibri" panose="020F0502020204030204" pitchFamily="34" charset="0"/>
              </a:rPr>
              <a:t>.  </a:t>
            </a:r>
            <a:r>
              <a:rPr lang="en-GB" i="0" u="none" strike="noStrike" baseline="30000">
                <a:latin typeface="Calibri" panose="020F0502020204030204" pitchFamily="34" charset="0"/>
              </a:rPr>
              <a:t>8</a:t>
            </a:r>
            <a:r>
              <a:rPr lang="en-GB" i="0" u="none" strike="noStrike" baseline="0">
                <a:latin typeface="Calibri" panose="020F0502020204030204" pitchFamily="34" charset="0"/>
              </a:rPr>
              <a:t> And then the lawless one will be revealed</a:t>
            </a:r>
            <a:r>
              <a:rPr lang="en-GB">
                <a:latin typeface="Calibri" panose="020F0502020204030204" pitchFamily="34" charset="0"/>
              </a:rPr>
              <a:t>, whom the Lord will kill… by the manifestation of his coming.</a:t>
            </a:r>
            <a:endParaRPr lang="en-GB" sz="4000"/>
          </a:p>
        </p:txBody>
      </p:sp>
    </p:spTree>
    <p:extLst>
      <p:ext uri="{BB962C8B-B14F-4D97-AF65-F5344CB8AC3E}">
        <p14:creationId xmlns:p14="http://schemas.microsoft.com/office/powerpoint/2010/main" val="10249323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3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en-GB" altLang="zh-CN" sz="24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 Thessalonians  </a:t>
            </a:r>
            <a:r>
              <a:rPr lang="en-US" altLang="zh-CN" sz="2400" kern="1400" spc="-5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2:</a:t>
            </a:r>
            <a:r>
              <a:rPr lang="en-US" altLang="zh-CN" sz="2400" kern="1400" spc="-50">
                <a:ea typeface="SimSun" panose="02010600030101010101" pitchFamily="2" charset="-122"/>
                <a:cs typeface="Times New Roman" panose="02020603050405020304" pitchFamily="18" charset="0"/>
              </a:rPr>
              <a:t>6-8    </a:t>
            </a:r>
            <a:r>
              <a:rPr lang="zh-CN" sz="24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帖撒罗尼迦后</a:t>
            </a:r>
            <a:r>
              <a:rPr lang="zh-CN" sz="24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书</a:t>
            </a:r>
            <a:r>
              <a:rPr lang="en-US" altLang="zh-CN" sz="24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4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2:</a:t>
            </a:r>
            <a:r>
              <a:rPr lang="en-US" altLang="zh-CN" sz="24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6-8</a:t>
            </a:r>
            <a:endParaRPr lang="en-GB" sz="24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244" y="891840"/>
            <a:ext cx="10951581" cy="5928059"/>
          </a:xfrm>
        </p:spPr>
        <p:txBody>
          <a:bodyPr>
            <a:normAutofit/>
          </a:bodyPr>
          <a:lstStyle/>
          <a:p>
            <a:pPr marL="0" indent="0">
              <a:lnSpc>
                <a:spcPts val="5000"/>
              </a:lnSpc>
              <a:buNone/>
            </a:pP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你们知道，现在</a:t>
            </a:r>
            <a:r>
              <a:rPr lang="zh-CN" altLang="en-US" b="1">
                <a:solidFill>
                  <a:srgbClr val="C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那拦住（他）的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是什么事</a:t>
            </a:r>
            <a:r>
              <a:rPr lang="en-US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——</a:t>
            </a:r>
            <a:r>
              <a:rPr lang="zh-CN" altLang="en-US" b="1">
                <a:solidFill>
                  <a:srgbClr val="0070C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真理？</a:t>
            </a:r>
            <a:r>
              <a:rPr lang="en-US" altLang="zh-CN" b="1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——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使他时辰到了就显露</a:t>
            </a:r>
            <a:r>
              <a:rPr lang="zh-CN" altLang="en-US" sz="16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 sz="16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6</a:t>
            </a:r>
            <a:r>
              <a:rPr lang="zh-CN" altLang="en-US" sz="16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。因为这不法之奥秘已经发作，</a:t>
            </a:r>
            <a:r>
              <a:rPr lang="zh-CN" altLang="en-US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只是现在有那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拦住的，等到他</a:t>
            </a:r>
            <a:r>
              <a:rPr lang="zh-CN" b="1">
                <a:solidFill>
                  <a:srgbClr val="C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不再挡路</a:t>
            </a:r>
            <a:r>
              <a:rPr lang="zh-CN" alt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7</a:t>
            </a:r>
            <a:r>
              <a:rPr lang="zh-CN" alt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r>
              <a:rPr lang="en-US" altLang="zh-CN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——</a:t>
            </a:r>
            <a:r>
              <a:rPr lang="zh-CN" altLang="en-US" b="1">
                <a:solidFill>
                  <a:srgbClr val="0070C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等到真理全面被压制？</a:t>
            </a:r>
            <a:r>
              <a:rPr lang="en-US" altLang="zh-CN" sz="1800" b="1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b="1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——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那时，那不法者就要出现</a:t>
            </a:r>
            <a:r>
              <a:rPr lang="en-US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——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而主</a:t>
            </a:r>
            <a:r>
              <a:rPr lang="en-GB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… 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必凭他的再临显现，把他消灭</a:t>
            </a:r>
            <a:r>
              <a:rPr lang="zh-CN" alt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8</a:t>
            </a:r>
            <a:r>
              <a:rPr lang="zh-CN" alt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。</a:t>
            </a:r>
            <a:endParaRPr lang="en-GB" altLang="zh-CN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indent="0">
              <a:lnSpc>
                <a:spcPts val="5000"/>
              </a:lnSpc>
              <a:buNone/>
            </a:pPr>
            <a:endParaRPr lang="en-GB" altLang="zh-CN" sz="1800"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indent="0" algn="ctr">
              <a:lnSpc>
                <a:spcPts val="5000"/>
              </a:lnSpc>
              <a:buNone/>
            </a:pPr>
            <a:r>
              <a:rPr lang="en-US" altLang="zh-CN" sz="6000">
                <a:effectLst/>
                <a:latin typeface="+mj-lt"/>
                <a:ea typeface="SimSun" panose="02010600030101010101" pitchFamily="2" charset="-122"/>
                <a:cs typeface="Arial" panose="020B0604020202020204" pitchFamily="34" charset="0"/>
              </a:rPr>
              <a:t>A</a:t>
            </a:r>
            <a:endParaRPr lang="en-GB" altLang="zh-CN" sz="6000">
              <a:effectLst/>
              <a:latin typeface="+mj-lt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9460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3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en-GB" altLang="zh-CN" sz="24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 Thessalonians  </a:t>
            </a:r>
            <a:r>
              <a:rPr lang="en-US" altLang="zh-CN" sz="2400" kern="1400" spc="-5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2:</a:t>
            </a:r>
            <a:r>
              <a:rPr lang="en-US" altLang="zh-CN" sz="2400" kern="1400" spc="-50">
                <a:ea typeface="SimSun" panose="02010600030101010101" pitchFamily="2" charset="-122"/>
                <a:cs typeface="Times New Roman" panose="02020603050405020304" pitchFamily="18" charset="0"/>
              </a:rPr>
              <a:t>6-8    </a:t>
            </a:r>
            <a:r>
              <a:rPr lang="zh-CN" sz="24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帖撒罗尼迦后</a:t>
            </a:r>
            <a:r>
              <a:rPr lang="zh-CN" sz="24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书</a:t>
            </a:r>
            <a:r>
              <a:rPr lang="en-US" altLang="zh-CN" sz="24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4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2:</a:t>
            </a:r>
            <a:r>
              <a:rPr lang="en-US" altLang="zh-CN" sz="24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6-8</a:t>
            </a:r>
            <a:endParaRPr lang="en-GB" sz="24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244" y="891840"/>
            <a:ext cx="10951581" cy="5928059"/>
          </a:xfrm>
        </p:spPr>
        <p:txBody>
          <a:bodyPr>
            <a:normAutofit/>
          </a:bodyPr>
          <a:lstStyle/>
          <a:p>
            <a:pPr marL="0" indent="0">
              <a:lnSpc>
                <a:spcPts val="5000"/>
              </a:lnSpc>
              <a:buNone/>
            </a:pP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你们知道，现在</a:t>
            </a:r>
            <a:r>
              <a:rPr lang="zh-CN" altLang="en-US" b="1">
                <a:solidFill>
                  <a:srgbClr val="C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那拦住（他）的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是什么事</a:t>
            </a:r>
            <a:r>
              <a:rPr lang="en-US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——</a:t>
            </a:r>
            <a:r>
              <a:rPr lang="zh-CN" altLang="en-US" b="1">
                <a:solidFill>
                  <a:srgbClr val="0070C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法治？</a:t>
            </a:r>
            <a:r>
              <a:rPr lang="en-US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——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使他时辰到了就显露</a:t>
            </a:r>
            <a:r>
              <a:rPr lang="zh-CN" altLang="en-US" sz="16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 sz="16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6</a:t>
            </a:r>
            <a:r>
              <a:rPr lang="zh-CN" altLang="en-US" sz="16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。因为，这不法之奥秘已经发作，</a:t>
            </a:r>
            <a:r>
              <a:rPr lang="zh-CN" altLang="en-US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只是现在有那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拦住的，等到他</a:t>
            </a:r>
            <a:r>
              <a:rPr lang="zh-CN" b="1">
                <a:solidFill>
                  <a:srgbClr val="C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不再挡路</a:t>
            </a:r>
            <a:r>
              <a:rPr lang="zh-CN" alt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7</a:t>
            </a:r>
            <a:r>
              <a:rPr lang="zh-CN" alt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r>
              <a:rPr lang="en-US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——</a:t>
            </a:r>
            <a:r>
              <a:rPr lang="zh-CN" altLang="en-US" b="1">
                <a:solidFill>
                  <a:srgbClr val="0070C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等到法治全面崩溃，不法猖獗？</a:t>
            </a:r>
            <a:r>
              <a:rPr lang="en-US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——  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那时，那不法者就要出现</a:t>
            </a:r>
            <a:r>
              <a:rPr lang="zh-CN" alt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8a</a:t>
            </a:r>
            <a:r>
              <a:rPr lang="zh-CN" alt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r>
              <a:rPr lang="en-US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——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而主</a:t>
            </a:r>
            <a:r>
              <a:rPr lang="en-GB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… 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必凭他的再临显现，把他消灭。</a:t>
            </a:r>
            <a:endParaRPr lang="en-GB" altLang="zh-CN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indent="0">
              <a:lnSpc>
                <a:spcPts val="5000"/>
              </a:lnSpc>
              <a:buNone/>
            </a:pPr>
            <a:endParaRPr lang="en-GB" altLang="zh-CN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indent="0" algn="ctr">
              <a:lnSpc>
                <a:spcPts val="5000"/>
              </a:lnSpc>
              <a:buNone/>
            </a:pPr>
            <a:r>
              <a:rPr lang="en-US" altLang="zh-CN" sz="6000">
                <a:effectLst/>
                <a:latin typeface="+mj-lt"/>
                <a:ea typeface="SimSun" panose="02010600030101010101" pitchFamily="2" charset="-122"/>
                <a:cs typeface="Arial" panose="020B0604020202020204" pitchFamily="34" charset="0"/>
              </a:rPr>
              <a:t>B</a:t>
            </a:r>
            <a:endParaRPr lang="en-GB" altLang="zh-CN" sz="6000">
              <a:effectLst/>
              <a:latin typeface="+mj-lt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indent="0" algn="ctr">
              <a:lnSpc>
                <a:spcPts val="5000"/>
              </a:lnSpc>
              <a:buNone/>
            </a:pPr>
            <a:endParaRPr lang="en-GB" altLang="zh-CN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4046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852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en-GB" altLang="zh-CN" sz="24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 Thessalonians  </a:t>
            </a:r>
            <a:r>
              <a:rPr lang="en-US" altLang="zh-CN" sz="2400" kern="1400" spc="-5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2:</a:t>
            </a:r>
            <a:r>
              <a:rPr lang="en-US" altLang="zh-CN" sz="2400" kern="1400" spc="-50">
                <a:ea typeface="SimSun" panose="02010600030101010101" pitchFamily="2" charset="-122"/>
                <a:cs typeface="Times New Roman" panose="02020603050405020304" pitchFamily="18" charset="0"/>
              </a:rPr>
              <a:t>6-8    </a:t>
            </a:r>
            <a:r>
              <a:rPr lang="zh-CN" sz="24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帖撒罗尼迦后</a:t>
            </a:r>
            <a:r>
              <a:rPr lang="zh-CN" sz="24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书</a:t>
            </a:r>
            <a:r>
              <a:rPr lang="en-US" altLang="zh-CN" sz="24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4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2:</a:t>
            </a:r>
            <a:r>
              <a:rPr lang="en-US" altLang="zh-CN" sz="24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6-8</a:t>
            </a:r>
            <a:endParaRPr lang="en-GB" sz="24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244" y="910890"/>
            <a:ext cx="10951581" cy="5928059"/>
          </a:xfrm>
        </p:spPr>
        <p:txBody>
          <a:bodyPr>
            <a:normAutofit/>
          </a:bodyPr>
          <a:lstStyle/>
          <a:p>
            <a:pPr marL="0" indent="0">
              <a:lnSpc>
                <a:spcPts val="5000"/>
              </a:lnSpc>
              <a:buNone/>
            </a:pP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你们知道，现在</a:t>
            </a:r>
            <a:r>
              <a:rPr lang="zh-CN" altLang="en-US" b="1">
                <a:solidFill>
                  <a:srgbClr val="0070C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那压制（真理）的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是什么事</a:t>
            </a:r>
            <a:r>
              <a:rPr lang="en-US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——</a:t>
            </a:r>
            <a:r>
              <a:rPr lang="zh-CN" altLang="en-US" b="1">
                <a:solidFill>
                  <a:srgbClr val="C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假教导</a:t>
            </a:r>
            <a:r>
              <a:rPr lang="zh-CN" altLang="en-US" b="1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压制</a:t>
            </a:r>
            <a:r>
              <a:rPr lang="zh-CN" altLang="en-US" b="1">
                <a:solidFill>
                  <a:srgbClr val="C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雅伟信仰的真理？</a:t>
            </a:r>
            <a:r>
              <a:rPr lang="en-US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——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使他时辰到了就显露</a:t>
            </a:r>
            <a:r>
              <a:rPr lang="zh-CN" altLang="en-US" sz="16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 sz="16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6</a:t>
            </a:r>
            <a:r>
              <a:rPr lang="zh-CN" altLang="en-US" sz="16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。因为，这不法之奥秘已经发作，</a:t>
            </a:r>
            <a:r>
              <a:rPr lang="zh-CN" altLang="en-US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只是现在有那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拦住的，等到他</a:t>
            </a:r>
            <a:r>
              <a:rPr lang="zh-CN" b="1">
                <a:solidFill>
                  <a:srgbClr val="C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不再挡路</a:t>
            </a:r>
            <a:r>
              <a:rPr lang="zh-CN" alt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7</a:t>
            </a:r>
            <a:r>
              <a:rPr lang="zh-CN" alt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r>
              <a:rPr lang="en-US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——</a:t>
            </a:r>
            <a:r>
              <a:rPr lang="zh-CN" altLang="en-US" b="1">
                <a:solidFill>
                  <a:srgbClr val="0070C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假教导不再垄断信徒信仰？</a:t>
            </a:r>
            <a:r>
              <a:rPr lang="en-US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—— 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那时，那不法者就要出现</a:t>
            </a:r>
            <a:r>
              <a:rPr lang="zh-CN" alt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8a</a:t>
            </a:r>
            <a:r>
              <a:rPr lang="zh-CN" alt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r>
              <a:rPr lang="en-US" altLang="zh-CN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——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而主</a:t>
            </a:r>
            <a:r>
              <a:rPr lang="en-GB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……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必凭他的再临显现，把他消灭。</a:t>
            </a:r>
            <a:endParaRPr lang="en-GB" altLang="zh-CN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indent="0" algn="ctr">
              <a:lnSpc>
                <a:spcPts val="5000"/>
              </a:lnSpc>
              <a:buNone/>
            </a:pPr>
            <a:r>
              <a:rPr lang="en-GB" altLang="zh-CN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</a:p>
          <a:p>
            <a:pPr marL="0" indent="0" algn="ctr">
              <a:lnSpc>
                <a:spcPts val="5000"/>
              </a:lnSpc>
              <a:buNone/>
            </a:pPr>
            <a:r>
              <a:rPr lang="en-US" altLang="zh-CN" sz="6000">
                <a:latin typeface="+mj-lt"/>
                <a:ea typeface="SimSun" panose="02010600030101010101" pitchFamily="2" charset="-122"/>
                <a:cs typeface="Arial" panose="020B0604020202020204" pitchFamily="34" charset="0"/>
              </a:rPr>
              <a:t>C</a:t>
            </a:r>
            <a:r>
              <a:rPr lang="en-GB" altLang="zh-CN" sz="6000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GB" altLang="zh-CN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   </a:t>
            </a:r>
          </a:p>
          <a:p>
            <a:pPr marL="0" indent="0">
              <a:lnSpc>
                <a:spcPts val="5000"/>
              </a:lnSpc>
              <a:buNone/>
            </a:pPr>
            <a:r>
              <a:rPr lang="en-GB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036441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3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en-GB" altLang="zh-CN" sz="24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 Thessalonians  </a:t>
            </a:r>
            <a:r>
              <a:rPr lang="en-US" altLang="zh-CN" sz="2400" kern="1400" spc="-5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2:</a:t>
            </a:r>
            <a:r>
              <a:rPr lang="en-US" altLang="zh-CN" sz="2400" kern="1400" spc="-50">
                <a:ea typeface="SimSun" panose="02010600030101010101" pitchFamily="2" charset="-122"/>
                <a:cs typeface="Times New Roman" panose="02020603050405020304" pitchFamily="18" charset="0"/>
              </a:rPr>
              <a:t>6-8    </a:t>
            </a:r>
            <a:r>
              <a:rPr lang="zh-CN" sz="24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帖撒罗尼迦后</a:t>
            </a:r>
            <a:r>
              <a:rPr lang="zh-CN" sz="24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书</a:t>
            </a:r>
            <a:r>
              <a:rPr lang="en-US" altLang="zh-CN" sz="24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4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2:</a:t>
            </a:r>
            <a:r>
              <a:rPr lang="en-US" altLang="zh-CN" sz="24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6-8</a:t>
            </a:r>
            <a:endParaRPr lang="en-GB" sz="24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244" y="901365"/>
            <a:ext cx="10951581" cy="5928059"/>
          </a:xfrm>
        </p:spPr>
        <p:txBody>
          <a:bodyPr>
            <a:normAutofit/>
          </a:bodyPr>
          <a:lstStyle/>
          <a:p>
            <a:pPr marL="0" indent="0">
              <a:lnSpc>
                <a:spcPts val="5000"/>
              </a:lnSpc>
              <a:buNone/>
            </a:pP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你们知道，现在</a:t>
            </a:r>
            <a:r>
              <a:rPr lang="zh-CN" altLang="en-US" b="1">
                <a:solidFill>
                  <a:srgbClr val="0070C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那压制（真理）的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是什么事</a:t>
            </a:r>
            <a:r>
              <a:rPr lang="en-US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——</a:t>
            </a:r>
            <a:r>
              <a:rPr lang="zh-CN" altLang="en-US" b="1">
                <a:solidFill>
                  <a:srgbClr val="C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假教导</a:t>
            </a:r>
            <a:r>
              <a:rPr lang="zh-CN" altLang="en-US" b="1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压制</a:t>
            </a:r>
            <a:r>
              <a:rPr lang="zh-CN" altLang="en-US" b="1">
                <a:solidFill>
                  <a:srgbClr val="C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雅伟信仰的真理？</a:t>
            </a:r>
            <a:r>
              <a:rPr lang="en-US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——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，使他时辰到了就显露</a:t>
            </a:r>
            <a:r>
              <a:rPr lang="zh-CN" altLang="en-US" sz="16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 sz="16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6</a:t>
            </a:r>
            <a:r>
              <a:rPr lang="zh-CN" altLang="en-US" sz="16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。因为，这不法之奥秘已经发作，</a:t>
            </a:r>
            <a:r>
              <a:rPr lang="zh-CN" altLang="en-US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只是现在有那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拦住的，等到他</a:t>
            </a:r>
            <a:r>
              <a:rPr lang="zh-CN" altLang="en-US" b="1">
                <a:solidFill>
                  <a:srgbClr val="0070C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从中间出来</a:t>
            </a:r>
            <a:r>
              <a:rPr lang="zh-CN" alt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7</a:t>
            </a:r>
            <a:r>
              <a:rPr lang="zh-CN" alt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r>
              <a:rPr lang="en-US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——</a:t>
            </a:r>
            <a:r>
              <a:rPr lang="zh-CN" altLang="en-US" b="1">
                <a:solidFill>
                  <a:srgbClr val="C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忠心者捍卫雅伟信仰，普世宣扬真理？</a:t>
            </a:r>
            <a:r>
              <a:rPr lang="en-US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—— 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那时，那不法者就要出现</a:t>
            </a:r>
            <a:r>
              <a:rPr lang="zh-CN" alt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8a</a:t>
            </a:r>
            <a:r>
              <a:rPr lang="zh-CN" alt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r>
              <a:rPr lang="en-US" altLang="zh-CN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——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而主</a:t>
            </a:r>
            <a:r>
              <a:rPr lang="en-GB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……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必凭他的再临显现，把他消灭。</a:t>
            </a:r>
            <a:endParaRPr lang="en-GB" altLang="zh-CN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indent="0">
              <a:lnSpc>
                <a:spcPts val="5000"/>
              </a:lnSpc>
              <a:buNone/>
            </a:pPr>
            <a:endParaRPr lang="en-GB" altLang="zh-CN"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indent="0" algn="ctr">
              <a:lnSpc>
                <a:spcPts val="5000"/>
              </a:lnSpc>
              <a:buNone/>
            </a:pPr>
            <a:r>
              <a:rPr lang="en-US" altLang="zh-CN" sz="6000">
                <a:effectLst/>
                <a:latin typeface="+mj-lt"/>
                <a:ea typeface="SimSun" panose="02010600030101010101" pitchFamily="2" charset="-122"/>
                <a:cs typeface="Arial" panose="020B0604020202020204" pitchFamily="34" charset="0"/>
              </a:rPr>
              <a:t>D</a:t>
            </a:r>
            <a:endParaRPr lang="en-GB" altLang="zh-CN" sz="6000">
              <a:effectLst/>
              <a:latin typeface="+mj-lt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7593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8AC72-5E77-4B1D-A729-EE332CCAD4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9675" y="1122363"/>
            <a:ext cx="9772649" cy="3582068"/>
          </a:xfrm>
        </p:spPr>
        <p:txBody>
          <a:bodyPr>
            <a:normAutofit/>
          </a:bodyPr>
          <a:lstStyle/>
          <a:p>
            <a:pPr>
              <a:lnSpc>
                <a:spcPts val="4500"/>
              </a:lnSpc>
            </a:pPr>
            <a:r>
              <a:rPr lang="zh-CN" altLang="en-US" sz="3100">
                <a:latin typeface="SimSun" panose="02010600030101010101" pitchFamily="2" charset="-122"/>
                <a:ea typeface="SimSun" panose="02010600030101010101" pitchFamily="2" charset="-122"/>
              </a:rPr>
              <a:t>以上并非结论，有待进一步探讨。</a:t>
            </a:r>
            <a:br>
              <a:rPr lang="en-GB" altLang="zh-CN" sz="3100">
                <a:latin typeface="SimSun" panose="02010600030101010101" pitchFamily="2" charset="-122"/>
                <a:ea typeface="SimSun" panose="02010600030101010101" pitchFamily="2" charset="-122"/>
              </a:rPr>
            </a:br>
            <a:br>
              <a:rPr lang="en-GB" altLang="zh-CN" sz="310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GB" altLang="zh-CN" sz="3100">
                <a:ea typeface="SimSun" panose="02010600030101010101" pitchFamily="2" charset="-122"/>
              </a:rPr>
              <a:t>The above are not conclusions,</a:t>
            </a:r>
            <a:br>
              <a:rPr lang="en-GB" altLang="zh-CN" sz="3100">
                <a:ea typeface="SimSun" panose="02010600030101010101" pitchFamily="2" charset="-122"/>
              </a:rPr>
            </a:br>
            <a:r>
              <a:rPr lang="en-GB" altLang="zh-CN" sz="3100">
                <a:ea typeface="SimSun" panose="02010600030101010101" pitchFamily="2" charset="-122"/>
              </a:rPr>
              <a:t>rather preliminary results that await further investigation.</a:t>
            </a:r>
            <a:br>
              <a:rPr lang="en-GB" altLang="zh-CN" sz="3100">
                <a:ea typeface="SimSun" panose="02010600030101010101" pitchFamily="2" charset="-122"/>
              </a:rPr>
            </a:br>
            <a:endParaRPr lang="en-GB" sz="2800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550277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6669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8AC72-5E77-4B1D-A729-EE332CCAD4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95400"/>
            <a:ext cx="9144000" cy="3590925"/>
          </a:xfrm>
        </p:spPr>
        <p:txBody>
          <a:bodyPr>
            <a:normAutofit/>
          </a:bodyPr>
          <a:lstStyle/>
          <a:p>
            <a:pPr>
              <a:lnSpc>
                <a:spcPts val="3000"/>
              </a:lnSpc>
            </a:pPr>
            <a:r>
              <a:rPr lang="zh-CN" sz="24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帖撒罗尼迦后书</a:t>
            </a:r>
            <a:r>
              <a:rPr lang="en-GB" altLang="zh-CN" sz="24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zh-CN" altLang="en-US" sz="24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二章 </a:t>
            </a:r>
            <a:r>
              <a:rPr lang="en-US" altLang="zh-CN" sz="24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5-8</a:t>
            </a:r>
            <a:r>
              <a:rPr lang="zh-CN" altLang="en-US" sz="24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节</a:t>
            </a:r>
            <a:br>
              <a:rPr lang="en-GB" altLang="zh-CN" sz="24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br>
              <a:rPr lang="en-GB" altLang="zh-CN" sz="24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en-US" altLang="zh-CN" sz="3600">
                <a:latin typeface="SimSun" panose="02010600030101010101" pitchFamily="2" charset="-122"/>
                <a:ea typeface="SimSun" panose="02010600030101010101" pitchFamily="2" charset="-122"/>
              </a:rPr>
              <a:t>“</a:t>
            </a:r>
            <a:r>
              <a:rPr lang="zh-CN" altLang="en-US" sz="3600">
                <a:latin typeface="SimSun" panose="02010600030101010101" pitchFamily="2" charset="-122"/>
                <a:ea typeface="SimSun" panose="02010600030101010101" pitchFamily="2" charset="-122"/>
              </a:rPr>
              <a:t>现在那拦住的”指什么？</a:t>
            </a:r>
            <a:br>
              <a:rPr lang="en-GB" altLang="zh-CN" sz="3600">
                <a:latin typeface="SimSun" panose="02010600030101010101" pitchFamily="2" charset="-122"/>
                <a:ea typeface="SimSun" panose="02010600030101010101" pitchFamily="2" charset="-122"/>
              </a:rPr>
            </a:br>
            <a:br>
              <a:rPr lang="en-GB" altLang="zh-CN" sz="3200">
                <a:latin typeface="SimSun" panose="02010600030101010101" pitchFamily="2" charset="-122"/>
                <a:ea typeface="SimSun" panose="02010600030101010101" pitchFamily="2" charset="-122"/>
              </a:rPr>
            </a:br>
            <a:br>
              <a:rPr lang="en-GB" altLang="zh-CN" sz="320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GB" altLang="zh-CN" sz="4000">
                <a:ea typeface="SimSun" panose="02010600030101010101" pitchFamily="2" charset="-122"/>
              </a:rPr>
              <a:t>What is restraining?</a:t>
            </a:r>
            <a:br>
              <a:rPr lang="en-GB" altLang="zh-CN" sz="4000" b="1">
                <a:ea typeface="SimSun" panose="02010600030101010101" pitchFamily="2" charset="-122"/>
              </a:rPr>
            </a:br>
            <a:r>
              <a:rPr lang="en-GB" altLang="zh-CN" sz="3600">
                <a:ea typeface="SimSun" panose="02010600030101010101" pitchFamily="2" charset="-122"/>
              </a:rPr>
              <a:t> </a:t>
            </a:r>
            <a:br>
              <a:rPr lang="en-GB" altLang="zh-CN" sz="3200">
                <a:ea typeface="SimSun" panose="02010600030101010101" pitchFamily="2" charset="-122"/>
              </a:rPr>
            </a:br>
            <a:r>
              <a:rPr lang="en-GB" altLang="zh-CN" sz="24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Second Thessalonians Chapter 2</a:t>
            </a:r>
            <a:r>
              <a:rPr lang="en-GB" altLang="zh-CN" sz="24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:5-</a:t>
            </a:r>
            <a:r>
              <a:rPr lang="en-US" altLang="zh-CN" sz="24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8</a:t>
            </a:r>
            <a:br>
              <a:rPr lang="en-GB" altLang="zh-CN" sz="3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endParaRPr lang="en-GB" sz="320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62760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en-GB" altLang="zh-CN" sz="24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 Thessalonians  </a:t>
            </a:r>
            <a:r>
              <a:rPr lang="en-US" altLang="zh-CN" sz="2400" kern="1400" spc="-5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2:5</a:t>
            </a:r>
            <a:r>
              <a:rPr lang="en-US" altLang="zh-CN" sz="2400" kern="1400" spc="-50">
                <a:ea typeface="SimSun" panose="02010600030101010101" pitchFamily="2" charset="-122"/>
                <a:cs typeface="Times New Roman" panose="02020603050405020304" pitchFamily="18" charset="0"/>
              </a:rPr>
              <a:t>-8    </a:t>
            </a:r>
            <a:r>
              <a:rPr lang="zh-CN" sz="24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帖撒罗尼迦后</a:t>
            </a:r>
            <a:r>
              <a:rPr lang="zh-CN" sz="24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书</a:t>
            </a:r>
            <a:r>
              <a:rPr lang="en-US" altLang="zh-CN" sz="24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4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2:5</a:t>
            </a:r>
            <a:r>
              <a:rPr lang="en-US" altLang="zh-CN" sz="24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-8</a:t>
            </a:r>
            <a:endParaRPr lang="en-GB" sz="24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244" y="663240"/>
            <a:ext cx="10951581" cy="5928059"/>
          </a:xfrm>
        </p:spPr>
        <p:txBody>
          <a:bodyPr>
            <a:normAutofit/>
          </a:bodyPr>
          <a:lstStyle/>
          <a:p>
            <a:pPr marL="0" indent="0">
              <a:lnSpc>
                <a:spcPts val="5000"/>
              </a:lnSpc>
              <a:buNone/>
            </a:pPr>
            <a:r>
              <a:rPr lang="zh-CN" altLang="en-US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不记得吗？过去我在你们那里的时候，常常对你们说起这些事</a:t>
            </a:r>
            <a:r>
              <a:rPr lang="zh-CN" altLang="en-US" sz="16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 sz="16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5</a:t>
            </a:r>
            <a:r>
              <a:rPr lang="zh-CN" altLang="en-US" sz="16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 </a:t>
            </a:r>
            <a:r>
              <a:rPr lang="zh-CN" altLang="en-US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。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你们知道，现在那拦住的是什么事，使他时辰到了就显露</a:t>
            </a:r>
            <a:r>
              <a:rPr lang="zh-CN" altLang="en-US" sz="16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 sz="16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6</a:t>
            </a:r>
            <a:r>
              <a:rPr lang="zh-CN" altLang="en-US" sz="16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。因为，这不法之奥秘已经发作，</a:t>
            </a:r>
            <a:r>
              <a:rPr lang="zh-CN" altLang="en-US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只是现在有那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拦住的，等到他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不再挡路</a:t>
            </a:r>
            <a:r>
              <a:rPr lang="zh-CN" alt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7</a:t>
            </a:r>
            <a:r>
              <a:rPr lang="zh-CN" alt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，那时，那不法者就要出现</a:t>
            </a:r>
            <a:r>
              <a:rPr lang="zh-CN" alt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8a</a:t>
            </a:r>
            <a:r>
              <a:rPr lang="zh-CN" alt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r>
              <a:rPr lang="en-US" altLang="zh-CN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——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而主</a:t>
            </a:r>
            <a:r>
              <a:rPr lang="en-GB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……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必凭他的再临显现，把他消灭。</a:t>
            </a:r>
          </a:p>
          <a:p>
            <a:pPr marL="0" indent="0">
              <a:lnSpc>
                <a:spcPts val="4000"/>
              </a:lnSpc>
              <a:buNone/>
            </a:pPr>
            <a:r>
              <a:rPr lang="en-US" altLang="zh-CN" i="0" u="none" strike="noStrike" baseline="30000">
                <a:latin typeface="Calibri" panose="020F0502020204030204" pitchFamily="34" charset="0"/>
              </a:rPr>
              <a:t>6  </a:t>
            </a:r>
            <a:r>
              <a:rPr lang="en-GB" i="0" u="none" strike="noStrike" baseline="0">
                <a:latin typeface="Calibri" panose="020F0502020204030204" pitchFamily="34" charset="0"/>
              </a:rPr>
              <a:t>And now you know what is restraining, that he may be revealed in his time. </a:t>
            </a:r>
            <a:r>
              <a:rPr lang="en-GB" i="0" u="none" strike="noStrike" baseline="30000">
                <a:latin typeface="Calibri" panose="020F0502020204030204" pitchFamily="34" charset="0"/>
              </a:rPr>
              <a:t>7</a:t>
            </a:r>
            <a:r>
              <a:rPr lang="en-GB" i="0" u="none" strike="noStrike" baseline="0">
                <a:latin typeface="Calibri" panose="020F0502020204030204" pitchFamily="34" charset="0"/>
              </a:rPr>
              <a:t>  For the mystery of lawlessness is already at work.  But  the one who restrains is to do so only for the present, until he is removed from the scene.  </a:t>
            </a:r>
            <a:r>
              <a:rPr lang="en-GB" i="0" u="none" strike="noStrike" baseline="30000">
                <a:latin typeface="Calibri" panose="020F0502020204030204" pitchFamily="34" charset="0"/>
              </a:rPr>
              <a:t>8</a:t>
            </a:r>
            <a:r>
              <a:rPr lang="en-GB" i="0" u="none" strike="noStrike" baseline="0">
                <a:latin typeface="Calibri" panose="020F0502020204030204" pitchFamily="34" charset="0"/>
              </a:rPr>
              <a:t> And then the lawless one will be revealed</a:t>
            </a:r>
            <a:r>
              <a:rPr lang="en-GB">
                <a:latin typeface="Calibri" panose="020F0502020204030204" pitchFamily="34" charset="0"/>
              </a:rPr>
              <a:t>, whom the Lord will kill… by the manifestation of his coming.</a:t>
            </a:r>
            <a:endParaRPr lang="en-GB" sz="4000"/>
          </a:p>
        </p:txBody>
      </p:sp>
    </p:spTree>
    <p:extLst>
      <p:ext uri="{BB962C8B-B14F-4D97-AF65-F5344CB8AC3E}">
        <p14:creationId xmlns:p14="http://schemas.microsoft.com/office/powerpoint/2010/main" val="4024201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en-GB" altLang="zh-CN" sz="24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 Thessalonians  </a:t>
            </a:r>
            <a:r>
              <a:rPr lang="en-US" altLang="zh-CN" sz="2400" kern="1400" spc="-5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2:5</a:t>
            </a:r>
            <a:r>
              <a:rPr lang="en-US" altLang="zh-CN" sz="2400" kern="1400" spc="-50">
                <a:ea typeface="SimSun" panose="02010600030101010101" pitchFamily="2" charset="-122"/>
                <a:cs typeface="Times New Roman" panose="02020603050405020304" pitchFamily="18" charset="0"/>
              </a:rPr>
              <a:t>-8    </a:t>
            </a:r>
            <a:r>
              <a:rPr lang="zh-CN" sz="24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帖撒罗尼迦后</a:t>
            </a:r>
            <a:r>
              <a:rPr lang="zh-CN" sz="24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书</a:t>
            </a:r>
            <a:r>
              <a:rPr lang="en-US" altLang="zh-CN" sz="24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4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2:5</a:t>
            </a:r>
            <a:r>
              <a:rPr lang="en-US" altLang="zh-CN" sz="24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-8</a:t>
            </a:r>
            <a:endParaRPr lang="en-GB" sz="24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244" y="663240"/>
            <a:ext cx="10951581" cy="5928059"/>
          </a:xfrm>
        </p:spPr>
        <p:txBody>
          <a:bodyPr>
            <a:normAutofit/>
          </a:bodyPr>
          <a:lstStyle/>
          <a:p>
            <a:pPr marL="0" indent="0">
              <a:lnSpc>
                <a:spcPts val="5000"/>
              </a:lnSpc>
              <a:buNone/>
            </a:pPr>
            <a:r>
              <a:rPr lang="zh-CN" altLang="en-US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不记得吗？过去我在你们那里的时候，常常对你们说起这些事</a:t>
            </a:r>
            <a:r>
              <a:rPr lang="zh-CN" altLang="en-US" sz="16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 sz="16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5</a:t>
            </a:r>
            <a:r>
              <a:rPr lang="zh-CN" altLang="en-US" sz="16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 </a:t>
            </a:r>
            <a:r>
              <a:rPr lang="zh-CN" altLang="en-US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。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你们知道，现在那拦住的是什么事，使他时辰到了就显露</a:t>
            </a:r>
            <a:r>
              <a:rPr lang="zh-CN" altLang="en-US" sz="16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 sz="16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6</a:t>
            </a:r>
            <a:r>
              <a:rPr lang="zh-CN" altLang="en-US" sz="16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。因为，这不法之奥秘已经发作，</a:t>
            </a:r>
            <a:r>
              <a:rPr lang="zh-CN" altLang="en-US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只是现在有那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拦住的，等到他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不再挡路</a:t>
            </a:r>
            <a:r>
              <a:rPr lang="zh-CN" alt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7</a:t>
            </a:r>
            <a:r>
              <a:rPr lang="zh-CN" alt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，那时，</a:t>
            </a:r>
            <a:r>
              <a:rPr lang="zh-CN" altLang="en-US" b="1">
                <a:solidFill>
                  <a:srgbClr val="C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那不法者就要出现</a:t>
            </a:r>
            <a:r>
              <a:rPr lang="zh-CN" alt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8a</a:t>
            </a:r>
            <a:r>
              <a:rPr lang="zh-CN" alt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r>
              <a:rPr lang="en-US" altLang="zh-CN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——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而</a:t>
            </a:r>
            <a:r>
              <a:rPr lang="zh-CN" altLang="en-US" b="1">
                <a:solidFill>
                  <a:srgbClr val="C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主</a:t>
            </a:r>
            <a:r>
              <a:rPr lang="en-GB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……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必凭他的</a:t>
            </a:r>
            <a:r>
              <a:rPr lang="zh-CN" altLang="en-US" b="1">
                <a:solidFill>
                  <a:srgbClr val="C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再临显现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，把他消灭。</a:t>
            </a:r>
          </a:p>
          <a:p>
            <a:pPr marL="0" indent="0">
              <a:lnSpc>
                <a:spcPts val="4000"/>
              </a:lnSpc>
              <a:buNone/>
            </a:pPr>
            <a:r>
              <a:rPr lang="en-US" altLang="zh-CN" i="0" u="none" strike="noStrike" baseline="30000">
                <a:latin typeface="Calibri" panose="020F0502020204030204" pitchFamily="34" charset="0"/>
              </a:rPr>
              <a:t>6  </a:t>
            </a:r>
            <a:r>
              <a:rPr lang="en-GB" i="0" u="none" strike="noStrike" baseline="0">
                <a:latin typeface="Calibri" panose="020F0502020204030204" pitchFamily="34" charset="0"/>
              </a:rPr>
              <a:t>And now you know what is restraining, that he may be revealed in his time. </a:t>
            </a:r>
            <a:r>
              <a:rPr lang="en-GB" i="0" u="none" strike="noStrike" baseline="30000">
                <a:latin typeface="Calibri" panose="020F0502020204030204" pitchFamily="34" charset="0"/>
              </a:rPr>
              <a:t>7</a:t>
            </a:r>
            <a:r>
              <a:rPr lang="en-GB" i="0" u="none" strike="noStrike" baseline="0">
                <a:latin typeface="Calibri" panose="020F0502020204030204" pitchFamily="34" charset="0"/>
              </a:rPr>
              <a:t>  For the mystery of lawlessness is already at work.  But  the one who restrains is to do so only for the present, until he is removed from the scene.  </a:t>
            </a:r>
            <a:r>
              <a:rPr lang="en-GB" i="0" u="none" strike="noStrike" baseline="30000">
                <a:latin typeface="Calibri" panose="020F0502020204030204" pitchFamily="34" charset="0"/>
              </a:rPr>
              <a:t>8</a:t>
            </a:r>
            <a:r>
              <a:rPr lang="en-GB" i="0" u="none" strike="noStrike" baseline="0">
                <a:latin typeface="Calibri" panose="020F0502020204030204" pitchFamily="34" charset="0"/>
              </a:rPr>
              <a:t> And </a:t>
            </a:r>
            <a:r>
              <a:rPr lang="en-GB" i="0" u="none" strike="noStrike" baseline="0">
                <a:solidFill>
                  <a:srgbClr val="C00000"/>
                </a:solidFill>
                <a:latin typeface="Calibri" panose="020F0502020204030204" pitchFamily="34" charset="0"/>
              </a:rPr>
              <a:t>then the lawless one will be revealed</a:t>
            </a:r>
            <a:r>
              <a:rPr lang="en-GB">
                <a:latin typeface="Calibri" panose="020F0502020204030204" pitchFamily="34" charset="0"/>
              </a:rPr>
              <a:t>, whom </a:t>
            </a:r>
            <a:r>
              <a:rPr lang="en-GB">
                <a:solidFill>
                  <a:srgbClr val="C00000"/>
                </a:solidFill>
                <a:latin typeface="Calibri" panose="020F0502020204030204" pitchFamily="34" charset="0"/>
              </a:rPr>
              <a:t>the Lord </a:t>
            </a:r>
            <a:r>
              <a:rPr lang="en-GB">
                <a:latin typeface="Calibri" panose="020F0502020204030204" pitchFamily="34" charset="0"/>
              </a:rPr>
              <a:t>will kill… by the manifestation of </a:t>
            </a:r>
            <a:r>
              <a:rPr lang="en-GB">
                <a:solidFill>
                  <a:srgbClr val="C00000"/>
                </a:solidFill>
                <a:latin typeface="Calibri" panose="020F0502020204030204" pitchFamily="34" charset="0"/>
              </a:rPr>
              <a:t>his coming</a:t>
            </a:r>
            <a:r>
              <a:rPr lang="en-GB">
                <a:latin typeface="Calibri" panose="020F0502020204030204" pitchFamily="34" charset="0"/>
              </a:rPr>
              <a:t>.</a:t>
            </a:r>
            <a:endParaRPr lang="en-GB" sz="4000"/>
          </a:p>
        </p:txBody>
      </p:sp>
    </p:spTree>
    <p:extLst>
      <p:ext uri="{BB962C8B-B14F-4D97-AF65-F5344CB8AC3E}">
        <p14:creationId xmlns:p14="http://schemas.microsoft.com/office/powerpoint/2010/main" val="1603022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en-GB" altLang="zh-CN" sz="24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 Thessalonians  </a:t>
            </a:r>
            <a:r>
              <a:rPr lang="en-US" altLang="zh-CN" sz="2400" kern="1400" spc="-5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2:</a:t>
            </a:r>
            <a:r>
              <a:rPr lang="en-US" altLang="zh-CN" sz="2400" kern="1400" spc="-50">
                <a:ea typeface="SimSun" panose="02010600030101010101" pitchFamily="2" charset="-122"/>
                <a:cs typeface="Times New Roman" panose="02020603050405020304" pitchFamily="18" charset="0"/>
              </a:rPr>
              <a:t>6-8    </a:t>
            </a:r>
            <a:r>
              <a:rPr lang="zh-CN" sz="24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帖撒罗尼迦后</a:t>
            </a:r>
            <a:r>
              <a:rPr lang="zh-CN" sz="24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书</a:t>
            </a:r>
            <a:r>
              <a:rPr lang="en-US" altLang="zh-CN" sz="24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4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2:</a:t>
            </a:r>
            <a:r>
              <a:rPr lang="en-US" altLang="zh-CN" sz="24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6-8</a:t>
            </a:r>
            <a:endParaRPr lang="en-GB" sz="24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244" y="663240"/>
            <a:ext cx="10951581" cy="5928059"/>
          </a:xfrm>
        </p:spPr>
        <p:txBody>
          <a:bodyPr>
            <a:normAutofit/>
          </a:bodyPr>
          <a:lstStyle/>
          <a:p>
            <a:pPr marL="0" indent="0">
              <a:lnSpc>
                <a:spcPts val="5000"/>
              </a:lnSpc>
              <a:buNone/>
            </a:pP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你们知道，现在那拦住</a:t>
            </a:r>
            <a:r>
              <a:rPr lang="zh-CN" altLang="en-US" b="1">
                <a:solidFill>
                  <a:srgbClr val="C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他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的是什么事，使他时辰到了就显露</a:t>
            </a:r>
            <a:r>
              <a:rPr lang="zh-CN" altLang="en-US" sz="16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 sz="16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6</a:t>
            </a:r>
            <a:r>
              <a:rPr lang="zh-CN" altLang="en-US" sz="16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。因为，这不法之奥秘已经发作，</a:t>
            </a:r>
            <a:r>
              <a:rPr lang="zh-CN" altLang="en-US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只是现在有那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拦住的人，等到他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不再挡路</a:t>
            </a:r>
            <a:r>
              <a:rPr lang="zh-CN" alt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7</a:t>
            </a:r>
            <a:r>
              <a:rPr lang="zh-CN" alt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，那时，那不法者就要出现</a:t>
            </a:r>
            <a:r>
              <a:rPr lang="zh-CN" alt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8a</a:t>
            </a:r>
            <a:r>
              <a:rPr lang="zh-CN" alt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r>
              <a:rPr lang="en-US" altLang="zh-CN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——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而主</a:t>
            </a:r>
            <a:r>
              <a:rPr lang="en-GB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……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必凭他的再临显现，把他消灭。</a:t>
            </a:r>
            <a:endParaRPr lang="en-GB" altLang="zh-CN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indent="0">
              <a:lnSpc>
                <a:spcPts val="4000"/>
              </a:lnSpc>
              <a:buNone/>
            </a:pPr>
            <a:r>
              <a:rPr lang="en-US" altLang="zh-CN" i="0" u="none" strike="noStrike" baseline="30000">
                <a:latin typeface="Calibri" panose="020F0502020204030204" pitchFamily="34" charset="0"/>
              </a:rPr>
              <a:t>6  </a:t>
            </a:r>
            <a:r>
              <a:rPr lang="en-GB" i="0" u="none" strike="noStrike" baseline="0">
                <a:latin typeface="Calibri" panose="020F0502020204030204" pitchFamily="34" charset="0"/>
              </a:rPr>
              <a:t>And now you know what is restraining, that he may be revealed in his time. </a:t>
            </a:r>
            <a:r>
              <a:rPr lang="en-GB" i="0" u="none" strike="noStrike" baseline="30000">
                <a:latin typeface="Calibri" panose="020F0502020204030204" pitchFamily="34" charset="0"/>
              </a:rPr>
              <a:t>7</a:t>
            </a:r>
            <a:r>
              <a:rPr lang="en-GB" i="0" u="none" strike="noStrike" baseline="0">
                <a:latin typeface="Calibri" panose="020F0502020204030204" pitchFamily="34" charset="0"/>
              </a:rPr>
              <a:t>  For the mystery of lawlessness is already at work.  But  the one who restrains is to do so only for the present, until he is removed from the scene.  </a:t>
            </a:r>
            <a:r>
              <a:rPr lang="en-GB" i="0" u="none" strike="noStrike" baseline="30000">
                <a:latin typeface="Calibri" panose="020F0502020204030204" pitchFamily="34" charset="0"/>
              </a:rPr>
              <a:t>8</a:t>
            </a:r>
            <a:r>
              <a:rPr lang="en-GB" i="0" u="none" strike="noStrike" baseline="0">
                <a:latin typeface="Calibri" panose="020F0502020204030204" pitchFamily="34" charset="0"/>
              </a:rPr>
              <a:t> And then the lawless one will be revealed</a:t>
            </a:r>
            <a:r>
              <a:rPr lang="en-GB">
                <a:latin typeface="Calibri" panose="020F0502020204030204" pitchFamily="34" charset="0"/>
              </a:rPr>
              <a:t>, whom the Lord will kill… by the manifestation of his coming.</a:t>
            </a:r>
            <a:endParaRPr lang="en-GB" sz="4000"/>
          </a:p>
        </p:txBody>
      </p:sp>
    </p:spTree>
    <p:extLst>
      <p:ext uri="{BB962C8B-B14F-4D97-AF65-F5344CB8AC3E}">
        <p14:creationId xmlns:p14="http://schemas.microsoft.com/office/powerpoint/2010/main" val="4069868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en-GB" altLang="zh-CN" sz="24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 Thessalonians  </a:t>
            </a:r>
            <a:r>
              <a:rPr lang="en-US" altLang="zh-CN" sz="2400" kern="1400" spc="-5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2:</a:t>
            </a:r>
            <a:r>
              <a:rPr lang="en-US" altLang="zh-CN" sz="2400" kern="1400" spc="-50">
                <a:ea typeface="SimSun" panose="02010600030101010101" pitchFamily="2" charset="-122"/>
                <a:cs typeface="Times New Roman" panose="02020603050405020304" pitchFamily="18" charset="0"/>
              </a:rPr>
              <a:t>6-8    </a:t>
            </a:r>
            <a:r>
              <a:rPr lang="zh-CN" sz="24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帖撒罗尼迦后</a:t>
            </a:r>
            <a:r>
              <a:rPr lang="zh-CN" sz="24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书</a:t>
            </a:r>
            <a:r>
              <a:rPr lang="en-US" altLang="zh-CN" sz="24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4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2:</a:t>
            </a:r>
            <a:r>
              <a:rPr lang="en-US" altLang="zh-CN" sz="24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6-8</a:t>
            </a:r>
            <a:endParaRPr lang="en-GB" sz="24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244" y="663240"/>
            <a:ext cx="10951581" cy="5928059"/>
          </a:xfrm>
        </p:spPr>
        <p:txBody>
          <a:bodyPr>
            <a:normAutofit/>
          </a:bodyPr>
          <a:lstStyle/>
          <a:p>
            <a:pPr marL="0" indent="0">
              <a:lnSpc>
                <a:spcPts val="5000"/>
              </a:lnSpc>
              <a:buNone/>
            </a:pP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你们知道，现在</a:t>
            </a:r>
            <a:r>
              <a:rPr lang="zh-CN" altLang="en-US">
                <a:solidFill>
                  <a:srgbClr val="C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那拦住的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是什么</a:t>
            </a:r>
            <a:r>
              <a:rPr lang="en-US" altLang="zh-CN" b="1">
                <a:solidFill>
                  <a:srgbClr val="C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(</a:t>
            </a:r>
            <a:r>
              <a:rPr lang="zh-CN" altLang="en-US" b="1">
                <a:solidFill>
                  <a:srgbClr val="C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事</a:t>
            </a:r>
            <a:r>
              <a:rPr lang="en-US" altLang="zh-CN" b="1">
                <a:solidFill>
                  <a:srgbClr val="C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) 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，使他时辰到了就显露</a:t>
            </a:r>
            <a:r>
              <a:rPr lang="zh-CN" altLang="en-US" sz="16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 sz="16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6</a:t>
            </a:r>
            <a:r>
              <a:rPr lang="zh-CN" altLang="en-US" sz="16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。因为，这不法之奥秘已经发作，</a:t>
            </a:r>
            <a:r>
              <a:rPr lang="zh-CN" altLang="en-US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只是现在有</a:t>
            </a:r>
            <a:r>
              <a:rPr lang="zh-CN" altLang="en-US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那</a:t>
            </a:r>
            <a:r>
              <a:rPr lang="zh-CN" altLang="en-US">
                <a:solidFill>
                  <a:srgbClr val="C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拦住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的</a:t>
            </a:r>
            <a:r>
              <a:rPr lang="en-US" altLang="zh-CN" b="1">
                <a:solidFill>
                  <a:srgbClr val="C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，等到他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不再挡路</a:t>
            </a:r>
            <a:r>
              <a:rPr lang="zh-CN" alt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7</a:t>
            </a:r>
            <a:r>
              <a:rPr lang="zh-CN" alt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，那时，那不法者就要出现</a:t>
            </a:r>
            <a:r>
              <a:rPr lang="zh-CN" alt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8a</a:t>
            </a:r>
            <a:r>
              <a:rPr lang="zh-CN" alt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r>
              <a:rPr lang="en-US" altLang="zh-CN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——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而主</a:t>
            </a:r>
            <a:r>
              <a:rPr lang="en-GB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……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必凭他的再临显现，把他消灭。</a:t>
            </a:r>
            <a:endParaRPr lang="en-GB" altLang="zh-CN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indent="0">
              <a:lnSpc>
                <a:spcPts val="4000"/>
              </a:lnSpc>
              <a:buNone/>
            </a:pPr>
            <a:r>
              <a:rPr lang="en-US" altLang="zh-CN" i="0" u="none" strike="noStrike" baseline="30000">
                <a:latin typeface="Calibri" panose="020F0502020204030204" pitchFamily="34" charset="0"/>
              </a:rPr>
              <a:t>6  </a:t>
            </a:r>
            <a:r>
              <a:rPr lang="en-GB" i="0" u="none" strike="noStrike" baseline="0">
                <a:latin typeface="Calibri" panose="020F0502020204030204" pitchFamily="34" charset="0"/>
              </a:rPr>
              <a:t>And now you know </a:t>
            </a:r>
            <a:r>
              <a:rPr lang="en-GB" b="1" i="0" u="none" strike="noStrike" baseline="0">
                <a:solidFill>
                  <a:srgbClr val="C00000"/>
                </a:solidFill>
                <a:latin typeface="Calibri" panose="020F0502020204030204" pitchFamily="34" charset="0"/>
              </a:rPr>
              <a:t>what </a:t>
            </a:r>
            <a:r>
              <a:rPr lang="en-GB" b="1" i="0" u="none" strike="noStrike" baseline="0">
                <a:latin typeface="Calibri" panose="020F0502020204030204" pitchFamily="34" charset="0"/>
              </a:rPr>
              <a:t>is restraining</a:t>
            </a:r>
            <a:r>
              <a:rPr lang="en-GB" i="0" u="none" strike="noStrike" baseline="0">
                <a:latin typeface="Calibri" panose="020F0502020204030204" pitchFamily="34" charset="0"/>
              </a:rPr>
              <a:t>, that he may be revealed in his time. </a:t>
            </a:r>
            <a:r>
              <a:rPr lang="en-GB" i="0" u="none" strike="noStrike" baseline="30000">
                <a:latin typeface="Calibri" panose="020F0502020204030204" pitchFamily="34" charset="0"/>
              </a:rPr>
              <a:t>7</a:t>
            </a:r>
            <a:r>
              <a:rPr lang="en-GB" i="0" u="none" strike="noStrike" baseline="0">
                <a:latin typeface="Calibri" panose="020F0502020204030204" pitchFamily="34" charset="0"/>
              </a:rPr>
              <a:t>  For the mystery of lawlessness is already at work.  But </a:t>
            </a:r>
            <a:r>
              <a:rPr lang="en-GB" b="1" i="0" u="none" strike="noStrike" baseline="0">
                <a:solidFill>
                  <a:srgbClr val="C00000"/>
                </a:solidFill>
                <a:latin typeface="Calibri" panose="020F0502020204030204" pitchFamily="34" charset="0"/>
              </a:rPr>
              <a:t>the one </a:t>
            </a:r>
            <a:r>
              <a:rPr lang="en-GB" b="1" i="0" u="none" strike="noStrike" baseline="0">
                <a:latin typeface="Calibri" panose="020F0502020204030204" pitchFamily="34" charset="0"/>
              </a:rPr>
              <a:t>who restrains </a:t>
            </a:r>
            <a:r>
              <a:rPr lang="en-GB" i="0" u="none" strike="noStrike" baseline="0">
                <a:latin typeface="Calibri" panose="020F0502020204030204" pitchFamily="34" charset="0"/>
              </a:rPr>
              <a:t>is to do so only for the present, until he is removed from the scene.  </a:t>
            </a:r>
            <a:r>
              <a:rPr lang="en-GB" i="0" u="none" strike="noStrike" baseline="30000">
                <a:latin typeface="Calibri" panose="020F0502020204030204" pitchFamily="34" charset="0"/>
              </a:rPr>
              <a:t>8</a:t>
            </a:r>
            <a:r>
              <a:rPr lang="en-GB" i="0" u="none" strike="noStrike" baseline="0">
                <a:latin typeface="Calibri" panose="020F0502020204030204" pitchFamily="34" charset="0"/>
              </a:rPr>
              <a:t> And then the lawless one will be revealed</a:t>
            </a:r>
            <a:r>
              <a:rPr lang="en-GB">
                <a:latin typeface="Calibri" panose="020F0502020204030204" pitchFamily="34" charset="0"/>
              </a:rPr>
              <a:t>, whom the Lord will kill… by the manifestation of his coming.</a:t>
            </a:r>
            <a:endParaRPr lang="en-GB" sz="4000"/>
          </a:p>
        </p:txBody>
      </p:sp>
    </p:spTree>
    <p:extLst>
      <p:ext uri="{BB962C8B-B14F-4D97-AF65-F5344CB8AC3E}">
        <p14:creationId xmlns:p14="http://schemas.microsoft.com/office/powerpoint/2010/main" val="155314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en-GB" altLang="zh-CN" sz="24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 Thessalonians  </a:t>
            </a:r>
            <a:r>
              <a:rPr lang="en-US" altLang="zh-CN" sz="2400" kern="1400" spc="-5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2:</a:t>
            </a:r>
            <a:r>
              <a:rPr lang="en-US" altLang="zh-CN" sz="2400" kern="1400" spc="-50">
                <a:ea typeface="SimSun" panose="02010600030101010101" pitchFamily="2" charset="-122"/>
                <a:cs typeface="Times New Roman" panose="02020603050405020304" pitchFamily="18" charset="0"/>
              </a:rPr>
              <a:t>6-8    </a:t>
            </a:r>
            <a:r>
              <a:rPr lang="zh-CN" sz="24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帖撒罗尼迦后</a:t>
            </a:r>
            <a:r>
              <a:rPr lang="zh-CN" sz="24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书</a:t>
            </a:r>
            <a:r>
              <a:rPr lang="en-US" altLang="zh-CN" sz="24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4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2:</a:t>
            </a:r>
            <a:r>
              <a:rPr lang="en-US" altLang="zh-CN" sz="24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6-8</a:t>
            </a:r>
            <a:endParaRPr lang="en-GB" sz="24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244" y="663240"/>
            <a:ext cx="10951581" cy="5928059"/>
          </a:xfrm>
        </p:spPr>
        <p:txBody>
          <a:bodyPr>
            <a:normAutofit/>
          </a:bodyPr>
          <a:lstStyle/>
          <a:p>
            <a:pPr marL="0" indent="0">
              <a:lnSpc>
                <a:spcPts val="5000"/>
              </a:lnSpc>
              <a:buNone/>
            </a:pP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你们知道，现在那拦住的是什么事，使他时辰到了就显露</a:t>
            </a:r>
            <a:r>
              <a:rPr lang="zh-CN" altLang="en-US" sz="16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 sz="16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6</a:t>
            </a:r>
            <a:r>
              <a:rPr lang="zh-CN" altLang="en-US" sz="16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。</a:t>
            </a:r>
            <a:r>
              <a:rPr lang="zh-CN" altLang="en-US" b="1">
                <a:solidFill>
                  <a:srgbClr val="C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因为，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这</a:t>
            </a:r>
            <a:r>
              <a:rPr lang="zh-CN" altLang="en-US" b="1">
                <a:solidFill>
                  <a:srgbClr val="C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不法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之奥秘</a:t>
            </a:r>
            <a:r>
              <a:rPr lang="zh-CN" altLang="en-US" b="1">
                <a:solidFill>
                  <a:srgbClr val="C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已经发作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，</a:t>
            </a:r>
            <a:r>
              <a:rPr lang="zh-CN" altLang="en-US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只是现在有那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拦住的，等到他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不再挡路</a:t>
            </a:r>
            <a:r>
              <a:rPr lang="zh-CN" alt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7</a:t>
            </a:r>
            <a:r>
              <a:rPr lang="zh-CN" alt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，那时，那不法者就要出现</a:t>
            </a:r>
            <a:r>
              <a:rPr lang="zh-CN" alt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8a</a:t>
            </a:r>
            <a:r>
              <a:rPr lang="zh-CN" alt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r>
              <a:rPr lang="en-US" altLang="zh-CN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——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而主</a:t>
            </a:r>
            <a:r>
              <a:rPr lang="en-GB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……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必凭他的再临显现，把他消灭。</a:t>
            </a:r>
            <a:endParaRPr lang="en-GB" altLang="zh-CN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indent="0">
              <a:lnSpc>
                <a:spcPts val="4000"/>
              </a:lnSpc>
              <a:buNone/>
            </a:pPr>
            <a:r>
              <a:rPr lang="en-US" altLang="zh-CN" i="0" u="none" strike="noStrike" baseline="30000">
                <a:latin typeface="Calibri" panose="020F0502020204030204" pitchFamily="34" charset="0"/>
              </a:rPr>
              <a:t>6  </a:t>
            </a:r>
            <a:r>
              <a:rPr lang="en-GB" i="0" u="none" strike="noStrike" baseline="0">
                <a:latin typeface="Calibri" panose="020F0502020204030204" pitchFamily="34" charset="0"/>
              </a:rPr>
              <a:t>And now you know what is restraining, that he may be revealed in his time. </a:t>
            </a:r>
            <a:r>
              <a:rPr lang="en-GB" i="0" u="none" strike="noStrike" baseline="30000">
                <a:latin typeface="Calibri" panose="020F0502020204030204" pitchFamily="34" charset="0"/>
              </a:rPr>
              <a:t>7</a:t>
            </a:r>
            <a:r>
              <a:rPr lang="en-GB" i="0" u="none" strike="noStrike" baseline="0">
                <a:latin typeface="Calibri" panose="020F0502020204030204" pitchFamily="34" charset="0"/>
              </a:rPr>
              <a:t>  </a:t>
            </a:r>
            <a:r>
              <a:rPr lang="en-GB" b="1" i="0" u="none" strike="noStrike" baseline="0">
                <a:solidFill>
                  <a:srgbClr val="C00000"/>
                </a:solidFill>
                <a:latin typeface="Calibri" panose="020F0502020204030204" pitchFamily="34" charset="0"/>
              </a:rPr>
              <a:t>For </a:t>
            </a:r>
            <a:r>
              <a:rPr lang="en-GB" i="0" u="none" strike="noStrike" baseline="0">
                <a:latin typeface="Calibri" panose="020F0502020204030204" pitchFamily="34" charset="0"/>
              </a:rPr>
              <a:t>the mystery of </a:t>
            </a:r>
            <a:r>
              <a:rPr lang="en-GB" b="1" i="0" u="none" strike="noStrike" baseline="0">
                <a:solidFill>
                  <a:srgbClr val="C00000"/>
                </a:solidFill>
                <a:latin typeface="Calibri" panose="020F0502020204030204" pitchFamily="34" charset="0"/>
              </a:rPr>
              <a:t>lawlessness </a:t>
            </a:r>
            <a:r>
              <a:rPr lang="en-GB" i="0" u="none" strike="noStrike" baseline="0">
                <a:solidFill>
                  <a:srgbClr val="C00000"/>
                </a:solidFill>
                <a:latin typeface="Calibri" panose="020F0502020204030204" pitchFamily="34" charset="0"/>
              </a:rPr>
              <a:t>is already at work</a:t>
            </a:r>
            <a:r>
              <a:rPr lang="en-GB" i="0" u="none" strike="noStrike" baseline="0">
                <a:latin typeface="Calibri" panose="020F0502020204030204" pitchFamily="34" charset="0"/>
              </a:rPr>
              <a:t>.  But  the one who restrains is to do so only for the present, until he is removed from the scene.  </a:t>
            </a:r>
            <a:r>
              <a:rPr lang="en-GB" i="0" u="none" strike="noStrike" baseline="30000">
                <a:latin typeface="Calibri" panose="020F0502020204030204" pitchFamily="34" charset="0"/>
              </a:rPr>
              <a:t>8</a:t>
            </a:r>
            <a:r>
              <a:rPr lang="en-GB" i="0" u="none" strike="noStrike" baseline="0">
                <a:latin typeface="Calibri" panose="020F0502020204030204" pitchFamily="34" charset="0"/>
              </a:rPr>
              <a:t> And then the lawless one will be revealed</a:t>
            </a:r>
            <a:r>
              <a:rPr lang="en-GB">
                <a:latin typeface="Calibri" panose="020F0502020204030204" pitchFamily="34" charset="0"/>
              </a:rPr>
              <a:t>, whom the Lord will kill… by the manifestation of his coming.</a:t>
            </a:r>
            <a:endParaRPr lang="en-GB" sz="4000"/>
          </a:p>
        </p:txBody>
      </p:sp>
    </p:spTree>
    <p:extLst>
      <p:ext uri="{BB962C8B-B14F-4D97-AF65-F5344CB8AC3E}">
        <p14:creationId xmlns:p14="http://schemas.microsoft.com/office/powerpoint/2010/main" val="3057767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8AC72-5E77-4B1D-A729-EE332CCAD4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7098" y="1122362"/>
            <a:ext cx="9749396" cy="3083878"/>
          </a:xfrm>
        </p:spPr>
        <p:txBody>
          <a:bodyPr>
            <a:normAutofit fontScale="90000"/>
          </a:bodyPr>
          <a:lstStyle/>
          <a:p>
            <a:pPr>
              <a:lnSpc>
                <a:spcPts val="4000"/>
              </a:lnSpc>
            </a:pPr>
            <a:r>
              <a:rPr lang="el-GR" sz="3200">
                <a:effectLst/>
                <a:latin typeface="Segoe UI Semilight" panose="020B0402040204020203" pitchFamily="34" charset="0"/>
                <a:ea typeface="SimSun" panose="02010600030101010101" pitchFamily="2" charset="-122"/>
              </a:rPr>
              <a:t>κατέχω</a:t>
            </a:r>
            <a:br>
              <a:rPr lang="en-US" sz="3200">
                <a:effectLst/>
                <a:latin typeface="Segoe UI Semilight" panose="020B0402040204020203" pitchFamily="34" charset="0"/>
                <a:ea typeface="SimSun" panose="02010600030101010101" pitchFamily="2" charset="-122"/>
              </a:rPr>
            </a:br>
            <a:br>
              <a:rPr lang="en-US" altLang="zh-CN" sz="320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CN" altLang="en-US" sz="3600">
                <a:latin typeface="SimSun" panose="02010600030101010101" pitchFamily="2" charset="-122"/>
                <a:ea typeface="SimSun" panose="02010600030101010101" pitchFamily="2" charset="-122"/>
              </a:rPr>
              <a:t>“</a:t>
            </a:r>
            <a:r>
              <a:rPr lang="zh-CN" altLang="en-US" sz="3600" b="1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拦阻</a:t>
            </a:r>
            <a:r>
              <a:rPr lang="zh-CN" altLang="en-US" sz="3600">
                <a:latin typeface="SimSun" panose="02010600030101010101" pitchFamily="2" charset="-122"/>
                <a:ea typeface="SimSun" panose="02010600030101010101" pitchFamily="2" charset="-122"/>
              </a:rPr>
              <a:t>”“</a:t>
            </a:r>
            <a:r>
              <a:rPr lang="zh-CN" altLang="en-US" sz="3600" b="1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压制</a:t>
            </a:r>
            <a:r>
              <a:rPr lang="zh-CN" altLang="en-US" sz="3600">
                <a:latin typeface="SimSun" panose="02010600030101010101" pitchFamily="2" charset="-122"/>
                <a:ea typeface="SimSun" panose="02010600030101010101" pitchFamily="2" charset="-122"/>
              </a:rPr>
              <a:t>”两个翻译都对，都通</a:t>
            </a:r>
            <a:br>
              <a:rPr lang="en-GB" altLang="zh-CN" sz="4000">
                <a:latin typeface="SimSun" panose="02010600030101010101" pitchFamily="2" charset="-122"/>
                <a:ea typeface="SimSun" panose="02010600030101010101" pitchFamily="2" charset="-122"/>
              </a:rPr>
            </a:br>
            <a:br>
              <a:rPr lang="en-GB" altLang="zh-CN" sz="400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GB" altLang="zh-CN" sz="3600">
                <a:latin typeface="+mj-ea"/>
                <a:ea typeface="SimSun" panose="02010600030101010101" pitchFamily="2" charset="-122"/>
              </a:rPr>
              <a:t>Both</a:t>
            </a:r>
            <a:r>
              <a:rPr lang="en-GB" altLang="zh-CN" sz="3600">
                <a:latin typeface="+mj-ea"/>
              </a:rPr>
              <a:t> “</a:t>
            </a:r>
            <a:r>
              <a:rPr lang="en-GB" altLang="zh-CN" sz="3600" b="1">
                <a:solidFill>
                  <a:srgbClr val="C00000"/>
                </a:solidFill>
                <a:latin typeface="+mj-ea"/>
              </a:rPr>
              <a:t>restrain</a:t>
            </a:r>
            <a:r>
              <a:rPr lang="en-GB" altLang="zh-CN" sz="3600">
                <a:latin typeface="+mj-ea"/>
              </a:rPr>
              <a:t>” and “holds down” or “</a:t>
            </a:r>
            <a:r>
              <a:rPr lang="en-GB" altLang="zh-CN" sz="3600" b="1">
                <a:solidFill>
                  <a:srgbClr val="C00000"/>
                </a:solidFill>
                <a:latin typeface="+mj-ea"/>
              </a:rPr>
              <a:t>suppress</a:t>
            </a:r>
            <a:r>
              <a:rPr lang="en-GB" altLang="zh-CN" sz="3600">
                <a:latin typeface="+mj-ea"/>
              </a:rPr>
              <a:t>” </a:t>
            </a:r>
            <a:br>
              <a:rPr lang="en-GB" altLang="zh-CN" sz="3600">
                <a:latin typeface="+mj-ea"/>
              </a:rPr>
            </a:br>
            <a:r>
              <a:rPr lang="en-GB" altLang="zh-CN" sz="3600">
                <a:latin typeface="+mj-ea"/>
              </a:rPr>
              <a:t>are correct translations </a:t>
            </a:r>
            <a:endParaRPr lang="en-GB" sz="400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334681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667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en-GB" altLang="zh-CN" sz="2800" b="1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Romans 1</a:t>
            </a:r>
            <a:r>
              <a:rPr lang="en-US" altLang="zh-CN" sz="2800" b="1" kern="1400" spc="-5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:1</a:t>
            </a:r>
            <a:r>
              <a:rPr lang="en-US" altLang="zh-CN" sz="2800" b="1" kern="1400" spc="-50">
                <a:ea typeface="SimSun" panose="02010600030101010101" pitchFamily="2" charset="-122"/>
                <a:cs typeface="Times New Roman" panose="02020603050405020304" pitchFamily="18" charset="0"/>
              </a:rPr>
              <a:t>8</a:t>
            </a:r>
            <a:r>
              <a:rPr lang="en-US" altLang="zh-CN" sz="2800" b="1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zh-CN" altLang="en-US" sz="2800" b="1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罗马</a:t>
            </a:r>
            <a:r>
              <a:rPr lang="zh-CN" sz="2800" b="1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书</a:t>
            </a:r>
            <a:r>
              <a:rPr lang="en-US" altLang="zh-CN" sz="2800" b="1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1:1</a:t>
            </a:r>
            <a:r>
              <a:rPr lang="en-US" altLang="zh-CN" sz="2800" b="1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8</a:t>
            </a:r>
            <a:endParaRPr lang="en-GB" sz="2800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4716"/>
            <a:ext cx="10515600" cy="5142247"/>
          </a:xfrm>
        </p:spPr>
        <p:txBody>
          <a:bodyPr>
            <a:normAutofit/>
          </a:bodyPr>
          <a:lstStyle/>
          <a:p>
            <a:pPr marL="0" indent="0">
              <a:lnSpc>
                <a:spcPts val="5000"/>
              </a:lnSpc>
              <a:buNone/>
            </a:pP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所启示的首先是神的忿怒，向着人间一切不虔不义，因为人们不义，</a:t>
            </a:r>
            <a:r>
              <a:rPr lang="zh-CN" altLang="en-US" b="1">
                <a:solidFill>
                  <a:srgbClr val="C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压制真理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。</a:t>
            </a:r>
            <a:endParaRPr lang="en-GB" altLang="zh-CN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indent="0">
              <a:lnSpc>
                <a:spcPts val="5000"/>
              </a:lnSpc>
              <a:buNone/>
            </a:pPr>
            <a:endParaRPr lang="en-GB"/>
          </a:p>
          <a:p>
            <a:pPr marL="0" indent="0">
              <a:lnSpc>
                <a:spcPts val="4000"/>
              </a:lnSpc>
              <a:buNone/>
            </a:pPr>
            <a:r>
              <a:rPr lang="en-US" altLang="zh-CN" b="0" i="0" u="none" strike="noStrike" baseline="30000">
                <a:latin typeface="Calibri" panose="020F0502020204030204" pitchFamily="34" charset="0"/>
              </a:rPr>
              <a:t>18  </a:t>
            </a:r>
            <a:r>
              <a:rPr lang="en-GB" altLang="zh-CN">
                <a:latin typeface="Calibri" panose="020F0502020204030204" pitchFamily="34" charset="0"/>
              </a:rPr>
              <a:t>T</a:t>
            </a:r>
            <a:r>
              <a:rPr lang="en-GB" b="0" i="0" u="none" strike="noStrike" baseline="0">
                <a:latin typeface="Calibri" panose="020F0502020204030204" pitchFamily="34" charset="0"/>
              </a:rPr>
              <a:t>he wrath of God is indeed being revealed from heaven against every impiety and wickedness of those who </a:t>
            </a:r>
            <a:r>
              <a:rPr lang="en-GB" b="1" i="0" u="none" strike="noStrike" baseline="0">
                <a:solidFill>
                  <a:srgbClr val="C00000"/>
                </a:solidFill>
                <a:latin typeface="Calibri" panose="020F0502020204030204" pitchFamily="34" charset="0"/>
              </a:rPr>
              <a:t>suppress the truth</a:t>
            </a:r>
            <a:r>
              <a:rPr lang="en-GB" b="0" i="0" u="none" strike="noStrike" baseline="0">
                <a:latin typeface="Calibri" panose="020F0502020204030204" pitchFamily="34" charset="0"/>
              </a:rPr>
              <a:t>.  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4386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1071</TotalTime>
  <Words>2183</Words>
  <Application>Microsoft Office PowerPoint</Application>
  <PresentationFormat>Widescreen</PresentationFormat>
  <Paragraphs>52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等线 Light</vt:lpstr>
      <vt:lpstr>SimSun</vt:lpstr>
      <vt:lpstr>Arial</vt:lpstr>
      <vt:lpstr>Calibri</vt:lpstr>
      <vt:lpstr>Calibri Light</vt:lpstr>
      <vt:lpstr>Segoe UI Semilight</vt:lpstr>
      <vt:lpstr>Office Theme</vt:lpstr>
      <vt:lpstr>2021.01.14</vt:lpstr>
      <vt:lpstr>帖撒罗尼迦后书  二章 5-8节  “现在那拦住的”指什么？   What is restraining?   Second Thessalonians Chapter 2:5-8 </vt:lpstr>
      <vt:lpstr>2 Thessalonians  2:5-8    帖撒罗尼迦后书 2:5-8</vt:lpstr>
      <vt:lpstr>2 Thessalonians  2:5-8    帖撒罗尼迦后书 2:5-8</vt:lpstr>
      <vt:lpstr>2 Thessalonians  2:6-8    帖撒罗尼迦后书 2:6-8</vt:lpstr>
      <vt:lpstr>2 Thessalonians  2:6-8    帖撒罗尼迦后书 2:6-8</vt:lpstr>
      <vt:lpstr>2 Thessalonians  2:6-8    帖撒罗尼迦后书 2:6-8</vt:lpstr>
      <vt:lpstr>κατέχω  “拦阻”“压制”两个翻译都对，都通  Both “restrain” and “holds down” or “suppress”  are correct translations </vt:lpstr>
      <vt:lpstr>Romans 1:18  罗马书 1:18</vt:lpstr>
      <vt:lpstr>2 Thessalonians  2:7  帖撒罗尼迦后书 2:7</vt:lpstr>
      <vt:lpstr> ἐκ μέσου  “从中间出来”？“不再挡路”？ “come out from… midst” ?   Or “removed from the scene” ? </vt:lpstr>
      <vt:lpstr>2 Corinthians 6:17  林后 6:17</vt:lpstr>
      <vt:lpstr>2 Thessalonians  2:6-8    帖撒罗尼迦后书 2:6-8</vt:lpstr>
      <vt:lpstr>2 Thessalonians  2:6-8    帖撒罗尼迦后书 2:6-8</vt:lpstr>
      <vt:lpstr>2 Thessalonians  2:6-8    帖撒罗尼迦后书 2:6-8</vt:lpstr>
      <vt:lpstr>2 Thessalonians  2:6-8    帖撒罗尼迦后书 2:6-8</vt:lpstr>
      <vt:lpstr>2 Thessalonians  2:6-8    帖撒罗尼迦后书 2:6-8</vt:lpstr>
      <vt:lpstr>以上并非结论，有待进一步探讨。  The above are not conclusions, rather preliminary results that await further investigation.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KAHANG</dc:creator>
  <cp:lastModifiedBy>KAHANG</cp:lastModifiedBy>
  <cp:revision>48</cp:revision>
  <dcterms:created xsi:type="dcterms:W3CDTF">2020-12-09T07:20:47Z</dcterms:created>
  <dcterms:modified xsi:type="dcterms:W3CDTF">2021-01-15T17:54:52Z</dcterms:modified>
</cp:coreProperties>
</file>